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57" r:id="rId5"/>
    <p:sldId id="269" r:id="rId6"/>
    <p:sldId id="270" r:id="rId7"/>
    <p:sldId id="258" r:id="rId8"/>
    <p:sldId id="259" r:id="rId9"/>
    <p:sldId id="264" r:id="rId10"/>
    <p:sldId id="262" r:id="rId11"/>
    <p:sldId id="263" r:id="rId12"/>
    <p:sldId id="272"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7" d="100"/>
          <a:sy n="107" d="100"/>
        </p:scale>
        <p:origin x="138" y="3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F613CC-8F77-46DB-9C48-97DDA08670A7}" type="datetimeFigureOut">
              <a:rPr lang="en-US" smtClean="0"/>
              <a:pPr/>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DEC206-9D62-4515-B3E9-359C4D151562}" type="slidenum">
              <a:rPr lang="en-US" smtClean="0"/>
              <a:pPr/>
              <a:t>‹#›</a:t>
            </a:fld>
            <a:endParaRPr lang="en-US"/>
          </a:p>
        </p:txBody>
      </p:sp>
    </p:spTree>
    <p:extLst>
      <p:ext uri="{BB962C8B-B14F-4D97-AF65-F5344CB8AC3E}">
        <p14:creationId xmlns:p14="http://schemas.microsoft.com/office/powerpoint/2010/main" val="1632676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F613CC-8F77-46DB-9C48-97DDA08670A7}" type="datetimeFigureOut">
              <a:rPr lang="en-US" smtClean="0"/>
              <a:pPr/>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DEC206-9D62-4515-B3E9-359C4D151562}" type="slidenum">
              <a:rPr lang="en-US" smtClean="0"/>
              <a:pPr/>
              <a:t>‹#›</a:t>
            </a:fld>
            <a:endParaRPr lang="en-US"/>
          </a:p>
        </p:txBody>
      </p:sp>
    </p:spTree>
    <p:extLst>
      <p:ext uri="{BB962C8B-B14F-4D97-AF65-F5344CB8AC3E}">
        <p14:creationId xmlns:p14="http://schemas.microsoft.com/office/powerpoint/2010/main" val="2557515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F613CC-8F77-46DB-9C48-97DDA08670A7}" type="datetimeFigureOut">
              <a:rPr lang="en-US" smtClean="0"/>
              <a:pPr/>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DEC206-9D62-4515-B3E9-359C4D151562}" type="slidenum">
              <a:rPr lang="en-US" smtClean="0"/>
              <a:pPr/>
              <a:t>‹#›</a:t>
            </a:fld>
            <a:endParaRPr lang="en-US"/>
          </a:p>
        </p:txBody>
      </p:sp>
    </p:spTree>
    <p:extLst>
      <p:ext uri="{BB962C8B-B14F-4D97-AF65-F5344CB8AC3E}">
        <p14:creationId xmlns:p14="http://schemas.microsoft.com/office/powerpoint/2010/main" val="3003269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F613CC-8F77-46DB-9C48-97DDA08670A7}" type="datetimeFigureOut">
              <a:rPr lang="en-US" smtClean="0"/>
              <a:pPr/>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DEC206-9D62-4515-B3E9-359C4D151562}" type="slidenum">
              <a:rPr lang="en-US" smtClean="0"/>
              <a:pPr/>
              <a:t>‹#›</a:t>
            </a:fld>
            <a:endParaRPr lang="en-US"/>
          </a:p>
        </p:txBody>
      </p:sp>
    </p:spTree>
    <p:extLst>
      <p:ext uri="{BB962C8B-B14F-4D97-AF65-F5344CB8AC3E}">
        <p14:creationId xmlns:p14="http://schemas.microsoft.com/office/powerpoint/2010/main" val="3824258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F613CC-8F77-46DB-9C48-97DDA08670A7}" type="datetimeFigureOut">
              <a:rPr lang="en-US" smtClean="0"/>
              <a:pPr/>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DEC206-9D62-4515-B3E9-359C4D151562}" type="slidenum">
              <a:rPr lang="en-US" smtClean="0"/>
              <a:pPr/>
              <a:t>‹#›</a:t>
            </a:fld>
            <a:endParaRPr lang="en-US"/>
          </a:p>
        </p:txBody>
      </p:sp>
    </p:spTree>
    <p:extLst>
      <p:ext uri="{BB962C8B-B14F-4D97-AF65-F5344CB8AC3E}">
        <p14:creationId xmlns:p14="http://schemas.microsoft.com/office/powerpoint/2010/main" val="994023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F613CC-8F77-46DB-9C48-97DDA08670A7}" type="datetimeFigureOut">
              <a:rPr lang="en-US" smtClean="0"/>
              <a:pPr/>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DEC206-9D62-4515-B3E9-359C4D151562}" type="slidenum">
              <a:rPr lang="en-US" smtClean="0"/>
              <a:pPr/>
              <a:t>‹#›</a:t>
            </a:fld>
            <a:endParaRPr lang="en-US"/>
          </a:p>
        </p:txBody>
      </p:sp>
    </p:spTree>
    <p:extLst>
      <p:ext uri="{BB962C8B-B14F-4D97-AF65-F5344CB8AC3E}">
        <p14:creationId xmlns:p14="http://schemas.microsoft.com/office/powerpoint/2010/main" val="2528828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F613CC-8F77-46DB-9C48-97DDA08670A7}" type="datetimeFigureOut">
              <a:rPr lang="en-US" smtClean="0"/>
              <a:pPr/>
              <a:t>12/1/2014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DEC206-9D62-4515-B3E9-359C4D151562}" type="slidenum">
              <a:rPr lang="en-US" smtClean="0"/>
              <a:pPr/>
              <a:t>‹#›</a:t>
            </a:fld>
            <a:endParaRPr lang="en-US"/>
          </a:p>
        </p:txBody>
      </p:sp>
    </p:spTree>
    <p:extLst>
      <p:ext uri="{BB962C8B-B14F-4D97-AF65-F5344CB8AC3E}">
        <p14:creationId xmlns:p14="http://schemas.microsoft.com/office/powerpoint/2010/main" val="2713787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F613CC-8F77-46DB-9C48-97DDA08670A7}" type="datetimeFigureOut">
              <a:rPr lang="en-US" smtClean="0"/>
              <a:pPr/>
              <a:t>12/1/2014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DEC206-9D62-4515-B3E9-359C4D151562}" type="slidenum">
              <a:rPr lang="en-US" smtClean="0"/>
              <a:pPr/>
              <a:t>‹#›</a:t>
            </a:fld>
            <a:endParaRPr lang="en-US"/>
          </a:p>
        </p:txBody>
      </p:sp>
    </p:spTree>
    <p:extLst>
      <p:ext uri="{BB962C8B-B14F-4D97-AF65-F5344CB8AC3E}">
        <p14:creationId xmlns:p14="http://schemas.microsoft.com/office/powerpoint/2010/main" val="461220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F613CC-8F77-46DB-9C48-97DDA08670A7}" type="datetimeFigureOut">
              <a:rPr lang="en-US" smtClean="0"/>
              <a:pPr/>
              <a:t>12/1/2014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DEC206-9D62-4515-B3E9-359C4D151562}" type="slidenum">
              <a:rPr lang="en-US" smtClean="0"/>
              <a:pPr/>
              <a:t>‹#›</a:t>
            </a:fld>
            <a:endParaRPr lang="en-US"/>
          </a:p>
        </p:txBody>
      </p:sp>
    </p:spTree>
    <p:extLst>
      <p:ext uri="{BB962C8B-B14F-4D97-AF65-F5344CB8AC3E}">
        <p14:creationId xmlns:p14="http://schemas.microsoft.com/office/powerpoint/2010/main" val="1885668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F613CC-8F77-46DB-9C48-97DDA08670A7}" type="datetimeFigureOut">
              <a:rPr lang="en-US" smtClean="0"/>
              <a:pPr/>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DEC206-9D62-4515-B3E9-359C4D151562}" type="slidenum">
              <a:rPr lang="en-US" smtClean="0"/>
              <a:pPr/>
              <a:t>‹#›</a:t>
            </a:fld>
            <a:endParaRPr lang="en-US"/>
          </a:p>
        </p:txBody>
      </p:sp>
    </p:spTree>
    <p:extLst>
      <p:ext uri="{BB962C8B-B14F-4D97-AF65-F5344CB8AC3E}">
        <p14:creationId xmlns:p14="http://schemas.microsoft.com/office/powerpoint/2010/main" val="4291593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F613CC-8F77-46DB-9C48-97DDA08670A7}" type="datetimeFigureOut">
              <a:rPr lang="en-US" smtClean="0"/>
              <a:pPr/>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DEC206-9D62-4515-B3E9-359C4D151562}" type="slidenum">
              <a:rPr lang="en-US" smtClean="0"/>
              <a:pPr/>
              <a:t>‹#›</a:t>
            </a:fld>
            <a:endParaRPr lang="en-US"/>
          </a:p>
        </p:txBody>
      </p:sp>
    </p:spTree>
    <p:extLst>
      <p:ext uri="{BB962C8B-B14F-4D97-AF65-F5344CB8AC3E}">
        <p14:creationId xmlns:p14="http://schemas.microsoft.com/office/powerpoint/2010/main" val="2500313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F613CC-8F77-46DB-9C48-97DDA08670A7}" type="datetimeFigureOut">
              <a:rPr lang="en-US" smtClean="0"/>
              <a:pPr/>
              <a:t>12/1/2014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DEC206-9D62-4515-B3E9-359C4D151562}" type="slidenum">
              <a:rPr lang="en-US" smtClean="0"/>
              <a:pPr/>
              <a:t>‹#›</a:t>
            </a:fld>
            <a:endParaRPr lang="en-US"/>
          </a:p>
        </p:txBody>
      </p:sp>
    </p:spTree>
    <p:extLst>
      <p:ext uri="{BB962C8B-B14F-4D97-AF65-F5344CB8AC3E}">
        <p14:creationId xmlns:p14="http://schemas.microsoft.com/office/powerpoint/2010/main" val="580005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ARM Cortex A8 Pipeline</a:t>
            </a:r>
            <a:endParaRPr lang="en-US" dirty="0"/>
          </a:p>
        </p:txBody>
      </p:sp>
      <p:sp>
        <p:nvSpPr>
          <p:cNvPr id="3" name="Subtitle 2"/>
          <p:cNvSpPr>
            <a:spLocks noGrp="1"/>
          </p:cNvSpPr>
          <p:nvPr>
            <p:ph type="subTitle" idx="1"/>
          </p:nvPr>
        </p:nvSpPr>
        <p:spPr/>
        <p:txBody>
          <a:bodyPr/>
          <a:lstStyle/>
          <a:p>
            <a:endParaRPr lang="en-US" dirty="0" smtClean="0"/>
          </a:p>
          <a:p>
            <a:endParaRPr lang="en-US" dirty="0"/>
          </a:p>
          <a:p>
            <a:r>
              <a:rPr lang="en-US" sz="1800" dirty="0" smtClean="0"/>
              <a:t>EE126 Wei Wang</a:t>
            </a:r>
            <a:endParaRPr lang="en-US" sz="1800" dirty="0"/>
          </a:p>
        </p:txBody>
      </p:sp>
    </p:spTree>
    <p:extLst>
      <p:ext uri="{BB962C8B-B14F-4D97-AF65-F5344CB8AC3E}">
        <p14:creationId xmlns:p14="http://schemas.microsoft.com/office/powerpoint/2010/main" val="6640188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9919" y="664090"/>
            <a:ext cx="10515600" cy="4351338"/>
          </a:xfrm>
        </p:spPr>
        <p:txBody>
          <a:bodyPr/>
          <a:lstStyle/>
          <a:p>
            <a:r>
              <a:rPr lang="en-US" dirty="0" err="1" smtClean="0"/>
              <a:t>Antidependency</a:t>
            </a:r>
            <a:r>
              <a:rPr lang="en-US" dirty="0" smtClean="0"/>
              <a:t>:</a:t>
            </a:r>
          </a:p>
          <a:p>
            <a:endParaRPr lang="en-US" dirty="0" smtClean="0"/>
          </a:p>
          <a:p>
            <a:endParaRPr lang="en-US" dirty="0"/>
          </a:p>
          <a:p>
            <a:pPr marL="0" indent="0">
              <a:buNone/>
            </a:pPr>
            <a:endParaRPr lang="en-US" dirty="0" smtClean="0"/>
          </a:p>
          <a:p>
            <a:pPr algn="just"/>
            <a:r>
              <a:rPr lang="en-US" altLang="zh-CN" dirty="0" smtClean="0"/>
              <a:t>An </a:t>
            </a:r>
            <a:r>
              <a:rPr lang="en-US" altLang="zh-CN" dirty="0" err="1" smtClean="0"/>
              <a:t>antidependency</a:t>
            </a:r>
            <a:r>
              <a:rPr lang="en-US" altLang="zh-CN" dirty="0" smtClean="0"/>
              <a:t> exists if an instruction uses a location as an operand while a following one is writing into that location; if the first one is still using the location when the second one writes into it, an error occurs.</a:t>
            </a:r>
            <a:endParaRPr lang="en-US" dirty="0" smtClean="0"/>
          </a:p>
          <a:p>
            <a:endParaRPr lang="en-US" dirty="0"/>
          </a:p>
        </p:txBody>
      </p:sp>
      <p:pic>
        <p:nvPicPr>
          <p:cNvPr id="5" name="Picture 4"/>
          <p:cNvPicPr>
            <a:picLocks noChangeAspect="1"/>
          </p:cNvPicPr>
          <p:nvPr/>
        </p:nvPicPr>
        <p:blipFill>
          <a:blip r:embed="rId2"/>
          <a:stretch>
            <a:fillRect/>
          </a:stretch>
        </p:blipFill>
        <p:spPr>
          <a:xfrm>
            <a:off x="2923478" y="1264101"/>
            <a:ext cx="3180495" cy="1575658"/>
          </a:xfrm>
          <a:prstGeom prst="rect">
            <a:avLst/>
          </a:prstGeom>
        </p:spPr>
      </p:pic>
    </p:spTree>
    <p:extLst>
      <p:ext uri="{BB962C8B-B14F-4D97-AF65-F5344CB8AC3E}">
        <p14:creationId xmlns:p14="http://schemas.microsoft.com/office/powerpoint/2010/main" val="32699576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206" y="824483"/>
            <a:ext cx="10515600" cy="4351338"/>
          </a:xfrm>
        </p:spPr>
        <p:txBody>
          <a:bodyPr/>
          <a:lstStyle/>
          <a:p>
            <a:r>
              <a:rPr lang="en-US" dirty="0" smtClean="0"/>
              <a:t>Solution for the output independency and </a:t>
            </a:r>
            <a:r>
              <a:rPr lang="en-US" dirty="0" err="1" smtClean="0"/>
              <a:t>antidependency</a:t>
            </a:r>
            <a:r>
              <a:rPr lang="en-US" dirty="0" smtClean="0"/>
              <a:t>: Use </a:t>
            </a:r>
            <a:r>
              <a:rPr lang="en-US" dirty="0"/>
              <a:t>other </a:t>
            </a:r>
            <a:r>
              <a:rPr lang="en-US" dirty="0" smtClean="0"/>
              <a:t>register. </a:t>
            </a:r>
            <a:endParaRPr lang="en-US" dirty="0"/>
          </a:p>
          <a:p>
            <a:endParaRPr lang="en-US" dirty="0"/>
          </a:p>
          <a:p>
            <a:endParaRPr lang="en-US" dirty="0" smtClean="0"/>
          </a:p>
          <a:p>
            <a:endParaRPr lang="en-US" dirty="0"/>
          </a:p>
        </p:txBody>
      </p:sp>
      <p:pic>
        <p:nvPicPr>
          <p:cNvPr id="6" name="Picture 5"/>
          <p:cNvPicPr>
            <a:picLocks noChangeAspect="1"/>
          </p:cNvPicPr>
          <p:nvPr/>
        </p:nvPicPr>
        <p:blipFill>
          <a:blip r:embed="rId2"/>
          <a:stretch>
            <a:fillRect/>
          </a:stretch>
        </p:blipFill>
        <p:spPr>
          <a:xfrm>
            <a:off x="1789348" y="1843414"/>
            <a:ext cx="6769916" cy="1472445"/>
          </a:xfrm>
          <a:prstGeom prst="rect">
            <a:avLst/>
          </a:prstGeom>
        </p:spPr>
      </p:pic>
      <p:pic>
        <p:nvPicPr>
          <p:cNvPr id="7" name="Picture 6"/>
          <p:cNvPicPr>
            <a:picLocks noChangeAspect="1"/>
          </p:cNvPicPr>
          <p:nvPr/>
        </p:nvPicPr>
        <p:blipFill>
          <a:blip r:embed="rId3"/>
          <a:stretch>
            <a:fillRect/>
          </a:stretch>
        </p:blipFill>
        <p:spPr>
          <a:xfrm>
            <a:off x="1789349" y="3241719"/>
            <a:ext cx="6769915" cy="1362563"/>
          </a:xfrm>
          <a:prstGeom prst="rect">
            <a:avLst/>
          </a:prstGeom>
        </p:spPr>
      </p:pic>
      <p:sp>
        <p:nvSpPr>
          <p:cNvPr id="8" name="Rectangle 7"/>
          <p:cNvSpPr/>
          <p:nvPr/>
        </p:nvSpPr>
        <p:spPr>
          <a:xfrm>
            <a:off x="1161534" y="5000537"/>
            <a:ext cx="9308757" cy="954107"/>
          </a:xfrm>
          <a:prstGeom prst="rect">
            <a:avLst/>
          </a:prstGeom>
        </p:spPr>
        <p:txBody>
          <a:bodyPr wrap="square">
            <a:spAutoFit/>
          </a:bodyPr>
          <a:lstStyle/>
          <a:p>
            <a:r>
              <a:rPr lang="en-US" sz="2800" dirty="0" smtClean="0"/>
              <a:t>Alternative </a:t>
            </a:r>
            <a:r>
              <a:rPr lang="en-US" sz="2800" dirty="0"/>
              <a:t>ways to handle dependency:</a:t>
            </a:r>
          </a:p>
          <a:p>
            <a:r>
              <a:rPr lang="en-US" sz="2800" dirty="0" smtClean="0"/>
              <a:t>Compiler </a:t>
            </a:r>
            <a:r>
              <a:rPr lang="en-US" sz="2800" dirty="0"/>
              <a:t>will generate instructions with less </a:t>
            </a:r>
            <a:r>
              <a:rPr lang="en-US" sz="2800" dirty="0" smtClean="0"/>
              <a:t>dependency.</a:t>
            </a:r>
            <a:endParaRPr lang="en-US" sz="2800" dirty="0"/>
          </a:p>
        </p:txBody>
      </p:sp>
    </p:spTree>
    <p:extLst>
      <p:ext uri="{BB962C8B-B14F-4D97-AF65-F5344CB8AC3E}">
        <p14:creationId xmlns:p14="http://schemas.microsoft.com/office/powerpoint/2010/main" val="24531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2" presetClass="entr" presetSubtype="4"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4059" y="1547719"/>
            <a:ext cx="10515600" cy="4351338"/>
          </a:xfrm>
        </p:spPr>
        <p:txBody>
          <a:bodyPr/>
          <a:lstStyle/>
          <a:p>
            <a:r>
              <a:rPr lang="en-US" dirty="0" smtClean="0"/>
              <a:t>Summary: </a:t>
            </a:r>
            <a:br>
              <a:rPr lang="en-US" dirty="0" smtClean="0"/>
            </a:br>
            <a:r>
              <a:rPr lang="en-US" dirty="0" smtClean="0"/>
              <a:t>Cortex architecture is a high speed architecture by using deeper pipeline and superscalar pipeline. </a:t>
            </a:r>
          </a:p>
          <a:p>
            <a:endParaRPr lang="en-US" dirty="0"/>
          </a:p>
        </p:txBody>
      </p:sp>
    </p:spTree>
    <p:extLst>
      <p:ext uri="{BB962C8B-B14F-4D97-AF65-F5344CB8AC3E}">
        <p14:creationId xmlns:p14="http://schemas.microsoft.com/office/powerpoint/2010/main" val="10406953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822" y="2424584"/>
            <a:ext cx="10515600" cy="1325563"/>
          </a:xfrm>
        </p:spPr>
        <p:txBody>
          <a:bodyPr/>
          <a:lstStyle/>
          <a:p>
            <a:pPr algn="ctr"/>
            <a:r>
              <a:rPr lang="en-US" dirty="0" smtClean="0"/>
              <a:t>Thank you </a:t>
            </a:r>
            <a:endParaRPr lang="en-US" dirty="0"/>
          </a:p>
        </p:txBody>
      </p:sp>
    </p:spTree>
    <p:extLst>
      <p:ext uri="{BB962C8B-B14F-4D97-AF65-F5344CB8AC3E}">
        <p14:creationId xmlns:p14="http://schemas.microsoft.com/office/powerpoint/2010/main" val="3015294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5500" y="708025"/>
            <a:ext cx="10515600" cy="1273175"/>
          </a:xfrm>
        </p:spPr>
        <p:txBody>
          <a:bodyPr/>
          <a:lstStyle/>
          <a:p>
            <a:r>
              <a:rPr lang="en-US" dirty="0" smtClean="0"/>
              <a:t>Cortex A8 is a processor core designed by ARM Holdings. </a:t>
            </a:r>
          </a:p>
          <a:p>
            <a:r>
              <a:rPr lang="en-US" dirty="0" smtClean="0"/>
              <a:t>Application: Apple A4, Samsung </a:t>
            </a:r>
            <a:r>
              <a:rPr lang="en-US" dirty="0" err="1" smtClean="0"/>
              <a:t>Exynos</a:t>
            </a:r>
            <a:r>
              <a:rPr lang="en-US" dirty="0" smtClean="0"/>
              <a:t> 3110. </a:t>
            </a:r>
          </a:p>
        </p:txBody>
      </p:sp>
      <p:sp>
        <p:nvSpPr>
          <p:cNvPr id="2" name="Rectangle 1"/>
          <p:cNvSpPr/>
          <p:nvPr/>
        </p:nvSpPr>
        <p:spPr>
          <a:xfrm>
            <a:off x="917790" y="1981200"/>
            <a:ext cx="8919884" cy="523220"/>
          </a:xfrm>
          <a:prstGeom prst="rect">
            <a:avLst/>
          </a:prstGeom>
        </p:spPr>
        <p:txBody>
          <a:bodyPr wrap="square">
            <a:spAutoFit/>
          </a:bodyPr>
          <a:lstStyle/>
          <a:p>
            <a:r>
              <a:rPr lang="en-US" sz="2800" dirty="0"/>
              <a:t>What’s the pipeline architecture in </a:t>
            </a:r>
            <a:r>
              <a:rPr lang="en-US" sz="2800" dirty="0" smtClean="0"/>
              <a:t>Cortex </a:t>
            </a:r>
            <a:r>
              <a:rPr lang="en-US" sz="2800" dirty="0"/>
              <a:t>A8? </a:t>
            </a:r>
          </a:p>
        </p:txBody>
      </p:sp>
      <p:sp>
        <p:nvSpPr>
          <p:cNvPr id="4" name="Rectangle 3"/>
          <p:cNvSpPr/>
          <p:nvPr/>
        </p:nvSpPr>
        <p:spPr>
          <a:xfrm>
            <a:off x="917790" y="2634733"/>
            <a:ext cx="7258022" cy="523220"/>
          </a:xfrm>
          <a:prstGeom prst="rect">
            <a:avLst/>
          </a:prstGeom>
        </p:spPr>
        <p:txBody>
          <a:bodyPr wrap="square">
            <a:spAutoFit/>
          </a:bodyPr>
          <a:lstStyle/>
          <a:p>
            <a:r>
              <a:rPr lang="en-US" sz="2800" dirty="0" smtClean="0"/>
              <a:t>Deeper </a:t>
            </a:r>
            <a:r>
              <a:rPr lang="en-US" sz="2800" dirty="0"/>
              <a:t>pipeline and superscalar </a:t>
            </a:r>
            <a:r>
              <a:rPr lang="en-US" sz="2800" dirty="0" smtClean="0"/>
              <a:t>pipeline.</a:t>
            </a:r>
            <a:endParaRPr lang="en-US" sz="2800" dirty="0"/>
          </a:p>
        </p:txBody>
      </p:sp>
    </p:spTree>
    <p:extLst>
      <p:ext uri="{BB962C8B-B14F-4D97-AF65-F5344CB8AC3E}">
        <p14:creationId xmlns:p14="http://schemas.microsoft.com/office/powerpoint/2010/main" val="2703652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wipe(down)">
                                      <p:cBhvr>
                                        <p:cTn id="2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9207" y="460305"/>
            <a:ext cx="10515600" cy="454096"/>
          </a:xfrm>
        </p:spPr>
        <p:txBody>
          <a:bodyPr>
            <a:normAutofit lnSpcReduction="10000"/>
          </a:bodyPr>
          <a:lstStyle/>
          <a:p>
            <a:pPr>
              <a:buNone/>
            </a:pPr>
            <a:r>
              <a:rPr lang="en-US" b="1" dirty="0" smtClean="0"/>
              <a:t>Deeper Pipeline</a:t>
            </a:r>
          </a:p>
          <a:p>
            <a:endParaRPr lang="en-US" dirty="0"/>
          </a:p>
        </p:txBody>
      </p:sp>
      <p:sp>
        <p:nvSpPr>
          <p:cNvPr id="6" name="Content Placeholder 2"/>
          <p:cNvSpPr txBox="1">
            <a:spLocks/>
          </p:cNvSpPr>
          <p:nvPr/>
        </p:nvSpPr>
        <p:spPr>
          <a:xfrm>
            <a:off x="779207" y="4783016"/>
            <a:ext cx="10939181" cy="144897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2400" dirty="0" smtClean="0"/>
              <a:t>   For pipeline, the speed is limited by the length of  the longest stage, and the longest stage is set to be the standard one cycle time. For the deeper pipeline, the time of the new sub-stage is small. The smaller time resolution therefore leads to less time to complete one instruction. </a:t>
            </a:r>
            <a:r>
              <a:rPr lang="en-US" sz="2400" dirty="0"/>
              <a:t/>
            </a:r>
            <a:br>
              <a:rPr lang="en-US" sz="2400" dirty="0"/>
            </a:br>
            <a:endParaRPr lang="en-US" sz="2400" dirty="0"/>
          </a:p>
        </p:txBody>
      </p:sp>
      <p:pic>
        <p:nvPicPr>
          <p:cNvPr id="4" name="Picture 3"/>
          <p:cNvPicPr>
            <a:picLocks noChangeAspect="1"/>
          </p:cNvPicPr>
          <p:nvPr/>
        </p:nvPicPr>
        <p:blipFill>
          <a:blip r:embed="rId2"/>
          <a:stretch>
            <a:fillRect/>
          </a:stretch>
        </p:blipFill>
        <p:spPr>
          <a:xfrm>
            <a:off x="1145908" y="3298993"/>
            <a:ext cx="9849014" cy="1137936"/>
          </a:xfrm>
          <a:prstGeom prst="rect">
            <a:avLst/>
          </a:prstGeom>
        </p:spPr>
      </p:pic>
      <p:pic>
        <p:nvPicPr>
          <p:cNvPr id="5" name="Picture 4"/>
          <p:cNvPicPr>
            <a:picLocks noChangeAspect="1"/>
          </p:cNvPicPr>
          <p:nvPr/>
        </p:nvPicPr>
        <p:blipFill>
          <a:blip r:embed="rId3"/>
          <a:stretch>
            <a:fillRect/>
          </a:stretch>
        </p:blipFill>
        <p:spPr>
          <a:xfrm>
            <a:off x="1145908" y="1678237"/>
            <a:ext cx="7683310" cy="515236"/>
          </a:xfrm>
          <a:prstGeom prst="rect">
            <a:avLst/>
          </a:prstGeom>
        </p:spPr>
      </p:pic>
      <p:sp>
        <p:nvSpPr>
          <p:cNvPr id="8" name="Rectangle 7"/>
          <p:cNvSpPr/>
          <p:nvPr/>
        </p:nvSpPr>
        <p:spPr>
          <a:xfrm>
            <a:off x="779207" y="965292"/>
            <a:ext cx="4711483" cy="369332"/>
          </a:xfrm>
          <a:prstGeom prst="rect">
            <a:avLst/>
          </a:prstGeom>
        </p:spPr>
        <p:txBody>
          <a:bodyPr wrap="none">
            <a:spAutoFit/>
          </a:bodyPr>
          <a:lstStyle/>
          <a:p>
            <a:r>
              <a:rPr lang="en-US" dirty="0"/>
              <a:t>Why does it break one cycle into several cycles? </a:t>
            </a:r>
          </a:p>
        </p:txBody>
      </p:sp>
      <p:pic>
        <p:nvPicPr>
          <p:cNvPr id="2" name="Picture 1"/>
          <p:cNvPicPr>
            <a:picLocks noChangeAspect="1"/>
          </p:cNvPicPr>
          <p:nvPr/>
        </p:nvPicPr>
        <p:blipFill>
          <a:blip r:embed="rId4"/>
          <a:stretch>
            <a:fillRect/>
          </a:stretch>
        </p:blipFill>
        <p:spPr>
          <a:xfrm>
            <a:off x="1145908" y="2143711"/>
            <a:ext cx="7683310" cy="654826"/>
          </a:xfrm>
          <a:prstGeom prst="rect">
            <a:avLst/>
          </a:prstGeom>
        </p:spPr>
      </p:pic>
    </p:spTree>
    <p:extLst>
      <p:ext uri="{BB962C8B-B14F-4D97-AF65-F5344CB8AC3E}">
        <p14:creationId xmlns:p14="http://schemas.microsoft.com/office/powerpoint/2010/main" val="2594210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stretch>
            <a:fillRect/>
          </a:stretch>
        </p:blipFill>
        <p:spPr>
          <a:xfrm>
            <a:off x="1115791" y="1647731"/>
            <a:ext cx="8712507" cy="4578263"/>
          </a:xfrm>
          <a:prstGeom prst="rect">
            <a:avLst/>
          </a:prstGeom>
        </p:spPr>
      </p:pic>
      <p:sp>
        <p:nvSpPr>
          <p:cNvPr id="4" name="Content Placeholder 2"/>
          <p:cNvSpPr>
            <a:spLocks noGrp="1"/>
          </p:cNvSpPr>
          <p:nvPr>
            <p:ph idx="1"/>
          </p:nvPr>
        </p:nvSpPr>
        <p:spPr>
          <a:xfrm>
            <a:off x="847253" y="358963"/>
            <a:ext cx="10515600" cy="1288768"/>
          </a:xfrm>
        </p:spPr>
        <p:txBody>
          <a:bodyPr>
            <a:normAutofit/>
          </a:bodyPr>
          <a:lstStyle/>
          <a:p>
            <a:pPr marL="0" indent="0">
              <a:buNone/>
            </a:pPr>
            <a:r>
              <a:rPr lang="en-US" b="1" dirty="0" smtClean="0"/>
              <a:t>Superscalar Pipeline</a:t>
            </a:r>
          </a:p>
          <a:p>
            <a:r>
              <a:rPr lang="en-US" sz="2400" dirty="0" smtClean="0"/>
              <a:t>It is a form of instruction </a:t>
            </a:r>
            <a:r>
              <a:rPr lang="en-US" sz="2400" dirty="0"/>
              <a:t>level </a:t>
            </a:r>
            <a:r>
              <a:rPr lang="en-US" sz="2400" dirty="0" smtClean="0"/>
              <a:t>parallelism, which </a:t>
            </a:r>
            <a:r>
              <a:rPr lang="en-US" sz="2400" dirty="0" smtClean="0"/>
              <a:t>is </a:t>
            </a:r>
            <a:r>
              <a:rPr lang="en-US" sz="2400" dirty="0" smtClean="0"/>
              <a:t>faster </a:t>
            </a:r>
            <a:r>
              <a:rPr lang="en-US" sz="2400" dirty="0"/>
              <a:t>than normal pipeline. </a:t>
            </a:r>
          </a:p>
          <a:p>
            <a:endParaRPr lang="en-US" dirty="0"/>
          </a:p>
        </p:txBody>
      </p:sp>
    </p:spTree>
    <p:extLst>
      <p:ext uri="{BB962C8B-B14F-4D97-AF65-F5344CB8AC3E}">
        <p14:creationId xmlns:p14="http://schemas.microsoft.com/office/powerpoint/2010/main" val="981216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2870" y="507571"/>
            <a:ext cx="10515600" cy="991716"/>
          </a:xfrm>
        </p:spPr>
        <p:txBody>
          <a:bodyPr/>
          <a:lstStyle/>
          <a:p>
            <a:pPr marL="0" indent="0">
              <a:buNone/>
            </a:pPr>
            <a:r>
              <a:rPr lang="en-US" b="1" dirty="0" smtClean="0"/>
              <a:t>Cortex A8 Pipeline Main Architecture:</a:t>
            </a:r>
            <a:endParaRPr lang="en-US" b="1" dirty="0"/>
          </a:p>
        </p:txBody>
      </p:sp>
      <p:pic>
        <p:nvPicPr>
          <p:cNvPr id="5" name="Picture 4"/>
          <p:cNvPicPr>
            <a:picLocks noChangeAspect="1"/>
          </p:cNvPicPr>
          <p:nvPr/>
        </p:nvPicPr>
        <p:blipFill>
          <a:blip r:embed="rId2" cstate="print"/>
          <a:stretch>
            <a:fillRect/>
          </a:stretch>
        </p:blipFill>
        <p:spPr>
          <a:xfrm>
            <a:off x="840566" y="1726074"/>
            <a:ext cx="10529318" cy="3921210"/>
          </a:xfrm>
          <a:prstGeom prst="rect">
            <a:avLst/>
          </a:prstGeom>
        </p:spPr>
      </p:pic>
    </p:spTree>
    <p:extLst>
      <p:ext uri="{BB962C8B-B14F-4D97-AF65-F5344CB8AC3E}">
        <p14:creationId xmlns:p14="http://schemas.microsoft.com/office/powerpoint/2010/main" val="4219813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7584" y="219247"/>
            <a:ext cx="10515600" cy="826959"/>
          </a:xfrm>
        </p:spPr>
        <p:txBody>
          <a:bodyPr/>
          <a:lstStyle/>
          <a:p>
            <a:r>
              <a:rPr lang="en-US" dirty="0" smtClean="0"/>
              <a:t>Execution stages: 6 stage pipeline.  </a:t>
            </a:r>
            <a:endParaRPr lang="en-US" dirty="0"/>
          </a:p>
        </p:txBody>
      </p:sp>
      <p:pic>
        <p:nvPicPr>
          <p:cNvPr id="9" name="Picture 8"/>
          <p:cNvPicPr>
            <a:picLocks noChangeAspect="1"/>
          </p:cNvPicPr>
          <p:nvPr/>
        </p:nvPicPr>
        <p:blipFill>
          <a:blip r:embed="rId2" cstate="print"/>
          <a:stretch>
            <a:fillRect/>
          </a:stretch>
        </p:blipFill>
        <p:spPr>
          <a:xfrm>
            <a:off x="364779" y="631200"/>
            <a:ext cx="7311601" cy="4521200"/>
          </a:xfrm>
          <a:prstGeom prst="rect">
            <a:avLst/>
          </a:prstGeom>
        </p:spPr>
      </p:pic>
      <p:sp>
        <p:nvSpPr>
          <p:cNvPr id="10" name="Content Placeholder 2"/>
          <p:cNvSpPr txBox="1">
            <a:spLocks/>
          </p:cNvSpPr>
          <p:nvPr/>
        </p:nvSpPr>
        <p:spPr>
          <a:xfrm>
            <a:off x="875271" y="5512058"/>
            <a:ext cx="10515600" cy="826959"/>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It can extensively support of key forwarding path. Result data is from the outputs of shift, ALU and MUL immediately as it is produced. The intermediate execution stage results can be forwarded. Unlike the simple pipeline, only the final execution stage result can be forwarded. </a:t>
            </a:r>
            <a:endParaRPr lang="en-US" dirty="0"/>
          </a:p>
        </p:txBody>
      </p:sp>
      <p:cxnSp>
        <p:nvCxnSpPr>
          <p:cNvPr id="6" name="Straight Arrow Connector 5"/>
          <p:cNvCxnSpPr/>
          <p:nvPr/>
        </p:nvCxnSpPr>
        <p:spPr>
          <a:xfrm>
            <a:off x="2405678" y="2350098"/>
            <a:ext cx="342900" cy="28194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236258" y="2350098"/>
            <a:ext cx="342900" cy="28194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382818" y="3066378"/>
            <a:ext cx="342900" cy="28194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213398" y="3073998"/>
            <a:ext cx="342900" cy="28194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074458" y="3073998"/>
            <a:ext cx="342900" cy="28194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405678" y="3785198"/>
            <a:ext cx="342900" cy="28194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236258" y="3785198"/>
            <a:ext cx="342900" cy="28194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Content Placeholder 2"/>
          <p:cNvSpPr txBox="1">
            <a:spLocks/>
          </p:cNvSpPr>
          <p:nvPr/>
        </p:nvSpPr>
        <p:spPr>
          <a:xfrm>
            <a:off x="7963882" y="1046206"/>
            <a:ext cx="3426990" cy="4465852"/>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smtClean="0"/>
              <a:t>Two symmetric ALU pipeline</a:t>
            </a:r>
            <a:r>
              <a:rPr lang="en-US" sz="1600" dirty="0"/>
              <a:t>, a multiple </a:t>
            </a:r>
            <a:r>
              <a:rPr lang="en-US" sz="1600" dirty="0" smtClean="0"/>
              <a:t>pipeline and an address generator for load and store. </a:t>
            </a:r>
          </a:p>
          <a:p>
            <a:pPr marL="0" indent="0">
              <a:buNone/>
            </a:pPr>
            <a:r>
              <a:rPr lang="en-US" sz="1600" dirty="0" smtClean="0"/>
              <a:t>1. For the ALU pipeline:</a:t>
            </a:r>
          </a:p>
          <a:p>
            <a:pPr marL="0" indent="0">
              <a:buNone/>
            </a:pPr>
            <a:r>
              <a:rPr lang="en-US" sz="1600" dirty="0" smtClean="0"/>
              <a:t> E0 access register file;</a:t>
            </a:r>
          </a:p>
          <a:p>
            <a:pPr marL="0" indent="0">
              <a:buNone/>
            </a:pPr>
            <a:r>
              <a:rPr lang="en-US" sz="1600" dirty="0"/>
              <a:t> </a:t>
            </a:r>
            <a:r>
              <a:rPr lang="en-US" sz="1600" dirty="0" smtClean="0"/>
              <a:t>E1 shift if needed;</a:t>
            </a:r>
          </a:p>
          <a:p>
            <a:pPr marL="0" indent="0">
              <a:buNone/>
            </a:pPr>
            <a:r>
              <a:rPr lang="en-US" sz="1600" dirty="0" smtClean="0"/>
              <a:t> E2 ALU function;</a:t>
            </a:r>
          </a:p>
          <a:p>
            <a:pPr marL="0" indent="0">
              <a:buNone/>
            </a:pPr>
            <a:r>
              <a:rPr lang="en-US" sz="1600" dirty="0"/>
              <a:t> </a:t>
            </a:r>
            <a:r>
              <a:rPr lang="en-US" sz="1600" dirty="0" smtClean="0"/>
              <a:t>E3 complete saturation if needed;</a:t>
            </a:r>
          </a:p>
          <a:p>
            <a:pPr marL="0" indent="0">
              <a:buNone/>
            </a:pPr>
            <a:r>
              <a:rPr lang="en-US" sz="1600" dirty="0" smtClean="0"/>
              <a:t> E4 change in control flow;</a:t>
            </a:r>
          </a:p>
          <a:p>
            <a:pPr marL="0" indent="0">
              <a:buNone/>
            </a:pPr>
            <a:r>
              <a:rPr lang="en-US" sz="1600" dirty="0"/>
              <a:t> </a:t>
            </a:r>
            <a:r>
              <a:rPr lang="en-US" sz="1600" dirty="0" smtClean="0"/>
              <a:t>E5 write back to register file. </a:t>
            </a:r>
          </a:p>
          <a:p>
            <a:pPr marL="0" indent="0">
              <a:buNone/>
            </a:pPr>
            <a:r>
              <a:rPr lang="en-US" sz="1600" dirty="0" smtClean="0"/>
              <a:t>2. For the </a:t>
            </a:r>
            <a:r>
              <a:rPr lang="en-US" sz="1600" dirty="0" err="1" smtClean="0"/>
              <a:t>Mul</a:t>
            </a:r>
            <a:r>
              <a:rPr lang="en-US" sz="1600" dirty="0" smtClean="0"/>
              <a:t> pipeline:</a:t>
            </a:r>
          </a:p>
          <a:p>
            <a:pPr marL="0" indent="0">
              <a:buNone/>
            </a:pPr>
            <a:r>
              <a:rPr lang="en-US" sz="1600" dirty="0"/>
              <a:t> </a:t>
            </a:r>
            <a:r>
              <a:rPr lang="en-US" sz="1600" dirty="0" smtClean="0"/>
              <a:t> E1-E3 implement multiply;</a:t>
            </a:r>
          </a:p>
          <a:p>
            <a:pPr marL="0" indent="0">
              <a:buNone/>
            </a:pPr>
            <a:r>
              <a:rPr lang="en-US" sz="1600" dirty="0"/>
              <a:t> </a:t>
            </a:r>
            <a:r>
              <a:rPr lang="en-US" sz="1600" dirty="0" smtClean="0"/>
              <a:t> E4 perform addition.;</a:t>
            </a:r>
          </a:p>
          <a:p>
            <a:pPr marL="0" indent="0">
              <a:buNone/>
            </a:pPr>
            <a:r>
              <a:rPr lang="en-US" sz="1600" dirty="0"/>
              <a:t> </a:t>
            </a:r>
            <a:r>
              <a:rPr lang="en-US" sz="1600" dirty="0" smtClean="0"/>
              <a:t> E5 write back. </a:t>
            </a:r>
          </a:p>
          <a:p>
            <a:pPr marL="0" indent="0">
              <a:buNone/>
            </a:pPr>
            <a:r>
              <a:rPr lang="en-US" sz="1600" dirty="0" smtClean="0"/>
              <a:t>	</a:t>
            </a:r>
          </a:p>
        </p:txBody>
      </p:sp>
    </p:spTree>
    <p:extLst>
      <p:ext uri="{BB962C8B-B14F-4D97-AF65-F5344CB8AC3E}">
        <p14:creationId xmlns:p14="http://schemas.microsoft.com/office/powerpoint/2010/main" val="3962736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down)">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par>
                                <p:cTn id="18" presetID="22" presetClass="entr" presetSubtype="4"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down)">
                                      <p:cBhvr>
                                        <p:cTn id="20" dur="500"/>
                                        <p:tgtEl>
                                          <p:spTgt spid="7"/>
                                        </p:tgtEl>
                                      </p:cBhvr>
                                    </p:animEffect>
                                  </p:childTnLst>
                                </p:cTn>
                              </p:par>
                              <p:par>
                                <p:cTn id="21" presetID="22" presetClass="entr" presetSubtype="4"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00"/>
                                        <p:tgtEl>
                                          <p:spTgt spid="8"/>
                                        </p:tgtEl>
                                      </p:cBhvr>
                                    </p:animEffect>
                                  </p:childTnLst>
                                </p:cTn>
                              </p:par>
                              <p:par>
                                <p:cTn id="24" presetID="22" presetClass="entr" presetSubtype="4"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down)">
                                      <p:cBhvr>
                                        <p:cTn id="26" dur="500"/>
                                        <p:tgtEl>
                                          <p:spTgt spid="11"/>
                                        </p:tgtEl>
                                      </p:cBhvr>
                                    </p:animEffect>
                                  </p:childTnLst>
                                </p:cTn>
                              </p:par>
                              <p:par>
                                <p:cTn id="27" presetID="22" presetClass="entr" presetSubtype="4"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down)">
                                      <p:cBhvr>
                                        <p:cTn id="29" dur="500"/>
                                        <p:tgtEl>
                                          <p:spTgt spid="12"/>
                                        </p:tgtEl>
                                      </p:cBhvr>
                                    </p:animEffect>
                                  </p:childTnLst>
                                </p:cTn>
                              </p:par>
                              <p:par>
                                <p:cTn id="30" presetID="22" presetClass="entr" presetSubtype="4" fill="hold"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down)">
                                      <p:cBhvr>
                                        <p:cTn id="32" dur="500"/>
                                        <p:tgtEl>
                                          <p:spTgt spid="14"/>
                                        </p:tgtEl>
                                      </p:cBhvr>
                                    </p:animEffect>
                                  </p:childTnLst>
                                </p:cTn>
                              </p:par>
                              <p:par>
                                <p:cTn id="33" presetID="22" presetClass="entr" presetSubtype="4" fill="hold"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down)">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down)">
                                      <p:cBhvr>
                                        <p:cTn id="4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2706"/>
            <a:ext cx="10515600" cy="5035457"/>
          </a:xfrm>
        </p:spPr>
        <p:txBody>
          <a:bodyPr>
            <a:normAutofit/>
          </a:bodyPr>
          <a:lstStyle/>
          <a:p>
            <a:r>
              <a:rPr lang="en-US" altLang="zh-CN" dirty="0" smtClean="0"/>
              <a:t>Deep pipeline and superscalar pipeline have good performance. </a:t>
            </a:r>
            <a:r>
              <a:rPr lang="en-US" altLang="zh-CN" dirty="0"/>
              <a:t>W</a:t>
            </a:r>
            <a:r>
              <a:rPr lang="en-US" altLang="zh-CN" dirty="0" smtClean="0"/>
              <a:t>hy not increases the sub-stages and the parallel instructions? </a:t>
            </a:r>
          </a:p>
          <a:p>
            <a:endParaRPr lang="en-US" altLang="zh-CN" dirty="0" smtClean="0"/>
          </a:p>
          <a:p>
            <a:r>
              <a:rPr lang="en-US" altLang="zh-CN" dirty="0" smtClean="0"/>
              <a:t>What’s the limitations?</a:t>
            </a:r>
          </a:p>
          <a:p>
            <a:pPr marL="0" indent="0">
              <a:buNone/>
            </a:pPr>
            <a:endParaRPr lang="en-US" dirty="0" smtClean="0"/>
          </a:p>
          <a:p>
            <a:endParaRPr lang="en-US" dirty="0" smtClean="0"/>
          </a:p>
          <a:p>
            <a:endParaRPr lang="en-US" dirty="0"/>
          </a:p>
          <a:p>
            <a:pPr marL="0" indent="0">
              <a:buNone/>
            </a:pPr>
            <a:r>
              <a:rPr lang="en-US" dirty="0"/>
              <a:t> </a:t>
            </a:r>
          </a:p>
        </p:txBody>
      </p:sp>
    </p:spTree>
    <p:extLst>
      <p:ext uri="{BB962C8B-B14F-4D97-AF65-F5344CB8AC3E}">
        <p14:creationId xmlns:p14="http://schemas.microsoft.com/office/powerpoint/2010/main" val="28934652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5325" y="387349"/>
            <a:ext cx="10515600" cy="939427"/>
          </a:xfrm>
        </p:spPr>
        <p:txBody>
          <a:bodyPr>
            <a:normAutofit/>
          </a:bodyPr>
          <a:lstStyle/>
          <a:p>
            <a:r>
              <a:rPr lang="en-US" dirty="0"/>
              <a:t>D</a:t>
            </a:r>
            <a:r>
              <a:rPr lang="en-US" dirty="0" smtClean="0"/>
              <a:t>ata Dependency</a:t>
            </a:r>
          </a:p>
          <a:p>
            <a:endParaRPr lang="en-US" dirty="0" smtClean="0"/>
          </a:p>
        </p:txBody>
      </p:sp>
      <p:pic>
        <p:nvPicPr>
          <p:cNvPr id="5" name="Picture 4"/>
          <p:cNvPicPr>
            <a:picLocks noChangeAspect="1"/>
          </p:cNvPicPr>
          <p:nvPr/>
        </p:nvPicPr>
        <p:blipFill>
          <a:blip r:embed="rId2" cstate="print"/>
          <a:stretch>
            <a:fillRect/>
          </a:stretch>
        </p:blipFill>
        <p:spPr>
          <a:xfrm>
            <a:off x="2108108" y="978675"/>
            <a:ext cx="8316169" cy="3736311"/>
          </a:xfrm>
          <a:prstGeom prst="rect">
            <a:avLst/>
          </a:prstGeom>
        </p:spPr>
      </p:pic>
      <p:sp>
        <p:nvSpPr>
          <p:cNvPr id="6" name="Rectangle 5"/>
          <p:cNvSpPr/>
          <p:nvPr/>
        </p:nvSpPr>
        <p:spPr>
          <a:xfrm>
            <a:off x="1178011" y="5011889"/>
            <a:ext cx="9522939" cy="369332"/>
          </a:xfrm>
          <a:prstGeom prst="rect">
            <a:avLst/>
          </a:prstGeom>
        </p:spPr>
        <p:txBody>
          <a:bodyPr wrap="square">
            <a:spAutoFit/>
          </a:bodyPr>
          <a:lstStyle/>
          <a:p>
            <a:r>
              <a:rPr lang="en-US" dirty="0"/>
              <a:t>Solution</a:t>
            </a:r>
            <a:r>
              <a:rPr lang="en-US" dirty="0" smtClean="0"/>
              <a:t>: </a:t>
            </a:r>
            <a:r>
              <a:rPr lang="en-US" dirty="0"/>
              <a:t>Stall the adder until the multiplier has finished</a:t>
            </a:r>
            <a:r>
              <a:rPr lang="en-US" dirty="0" smtClean="0"/>
              <a:t>.</a:t>
            </a:r>
            <a:endParaRPr lang="en-US" dirty="0"/>
          </a:p>
        </p:txBody>
      </p:sp>
      <p:cxnSp>
        <p:nvCxnSpPr>
          <p:cNvPr id="13" name="Straight Arrow Connector 12"/>
          <p:cNvCxnSpPr/>
          <p:nvPr/>
        </p:nvCxnSpPr>
        <p:spPr>
          <a:xfrm>
            <a:off x="1976438" y="1728788"/>
            <a:ext cx="23336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976438" y="1985963"/>
            <a:ext cx="23336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976438" y="2581275"/>
            <a:ext cx="23336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1964151" y="2790825"/>
            <a:ext cx="23336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3"/>
          <a:stretch>
            <a:fillRect/>
          </a:stretch>
        </p:blipFill>
        <p:spPr>
          <a:xfrm>
            <a:off x="695325" y="1508009"/>
            <a:ext cx="1307456" cy="673100"/>
          </a:xfrm>
          <a:prstGeom prst="rect">
            <a:avLst/>
          </a:prstGeom>
        </p:spPr>
      </p:pic>
      <p:pic>
        <p:nvPicPr>
          <p:cNvPr id="8" name="Picture 7"/>
          <p:cNvPicPr>
            <a:picLocks noChangeAspect="1"/>
          </p:cNvPicPr>
          <p:nvPr/>
        </p:nvPicPr>
        <p:blipFill>
          <a:blip r:embed="rId4"/>
          <a:stretch>
            <a:fillRect/>
          </a:stretch>
        </p:blipFill>
        <p:spPr>
          <a:xfrm>
            <a:off x="728674" y="2347781"/>
            <a:ext cx="1307456" cy="673100"/>
          </a:xfrm>
          <a:prstGeom prst="rect">
            <a:avLst/>
          </a:prstGeom>
        </p:spPr>
      </p:pic>
    </p:spTree>
    <p:extLst>
      <p:ext uri="{BB962C8B-B14F-4D97-AF65-F5344CB8AC3E}">
        <p14:creationId xmlns:p14="http://schemas.microsoft.com/office/powerpoint/2010/main" val="3647340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down)">
                                      <p:cBhvr>
                                        <p:cTn id="12" dur="500"/>
                                        <p:tgtEl>
                                          <p:spTgt spid="14"/>
                                        </p:tgtEl>
                                      </p:cBhvr>
                                    </p:animEffect>
                                  </p:childTnLst>
                                </p:cTn>
                              </p:par>
                              <p:par>
                                <p:cTn id="13" presetID="22" presetClass="entr" presetSubtype="4"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down)">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down)">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down)">
                                      <p:cBhvr>
                                        <p:cTn id="25" dur="500"/>
                                        <p:tgtEl>
                                          <p:spTgt spid="15"/>
                                        </p:tgtEl>
                                      </p:cBhvr>
                                    </p:animEffect>
                                  </p:childTnLst>
                                </p:cTn>
                              </p:par>
                              <p:par>
                                <p:cTn id="26" presetID="22" presetClass="entr" presetSubtype="4" fill="hold"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down)">
                                      <p:cBhvr>
                                        <p:cTn id="2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6968" y="556997"/>
            <a:ext cx="10515600" cy="3537208"/>
          </a:xfrm>
        </p:spPr>
        <p:txBody>
          <a:bodyPr>
            <a:normAutofit/>
          </a:bodyPr>
          <a:lstStyle/>
          <a:p>
            <a:r>
              <a:rPr lang="en-US" dirty="0" smtClean="0"/>
              <a:t>Output dependency:</a:t>
            </a:r>
          </a:p>
          <a:p>
            <a:endParaRPr lang="en-US" dirty="0" smtClean="0"/>
          </a:p>
          <a:p>
            <a:endParaRPr lang="en-US" dirty="0" smtClean="0"/>
          </a:p>
          <a:p>
            <a:endParaRPr lang="en-US" dirty="0" smtClean="0"/>
          </a:p>
          <a:p>
            <a:r>
              <a:rPr lang="en-US" dirty="0" smtClean="0"/>
              <a:t>An output dependency occurs if two paralleled instructions are writing into the same location. An error occurs if the second instruction implement before the first one.</a:t>
            </a:r>
            <a:endParaRPr lang="en-US" dirty="0"/>
          </a:p>
          <a:p>
            <a:endParaRPr lang="en-US" dirty="0" smtClean="0"/>
          </a:p>
          <a:p>
            <a:endParaRPr lang="en-US" dirty="0"/>
          </a:p>
        </p:txBody>
      </p:sp>
      <p:pic>
        <p:nvPicPr>
          <p:cNvPr id="7" name="Picture 6"/>
          <p:cNvPicPr>
            <a:picLocks noChangeAspect="1"/>
          </p:cNvPicPr>
          <p:nvPr/>
        </p:nvPicPr>
        <p:blipFill>
          <a:blip r:embed="rId2"/>
          <a:stretch>
            <a:fillRect/>
          </a:stretch>
        </p:blipFill>
        <p:spPr>
          <a:xfrm>
            <a:off x="2660954" y="1274766"/>
            <a:ext cx="2619368" cy="1297669"/>
          </a:xfrm>
          <a:prstGeom prst="rect">
            <a:avLst/>
          </a:prstGeom>
        </p:spPr>
      </p:pic>
    </p:spTree>
    <p:extLst>
      <p:ext uri="{BB962C8B-B14F-4D97-AF65-F5344CB8AC3E}">
        <p14:creationId xmlns:p14="http://schemas.microsoft.com/office/powerpoint/2010/main" val="35547084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623</TotalTime>
  <Words>420</Words>
  <Application>Microsoft Office PowerPoint</Application>
  <PresentationFormat>Widescreen</PresentationFormat>
  <Paragraphs>54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宋体</vt:lpstr>
      <vt:lpstr>Arial</vt:lpstr>
      <vt:lpstr>Calibri</vt:lpstr>
      <vt:lpstr>Calibri Light</vt:lpstr>
      <vt:lpstr>Office Theme</vt:lpstr>
      <vt:lpstr>ARM Cortex A8 Pipeline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vt:lpstr>
    </vt:vector>
  </TitlesOfParts>
  <Company>Tufts University CS and ECE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Wei Wang</dc:creator>
  <cp:lastModifiedBy>Wei Wang</cp:lastModifiedBy>
  <cp:revision>75</cp:revision>
  <dcterms:created xsi:type="dcterms:W3CDTF">2014-11-30T19:53:41Z</dcterms:created>
  <dcterms:modified xsi:type="dcterms:W3CDTF">2014-12-01T18:24:46Z</dcterms:modified>
</cp:coreProperties>
</file>