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</a:rPr>
              <a:t>There are two main types of networks that we consider in computer Engineering: Networks of computers and networks of chips</a:t>
            </a:r>
          </a:p>
          <a:p>
            <a:pPr rtl="0" lv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</a:rPr>
              <a:t>the prime example of the former is the internet: practically every computer in the world linked through their ethernet cables and wifi cards</a:t>
            </a:r>
          </a:p>
          <a:p>
            <a:pPr rtl="0" lv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</a:rPr>
              <a:t>or intra-computer communication we have different requirements</a:t>
            </a:r>
          </a:p>
          <a:p>
            <a:pPr rtl="0" lv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</a:rPr>
              <a:t>For the internet, it’s often OK if information is lost. </a:t>
            </a:r>
          </a:p>
          <a:p>
            <a:pPr rtl="0" lv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</a:rPr>
              <a:t>	not all info is important i.e. if your boston.com fails.</a:t>
            </a:r>
          </a:p>
          <a:p>
            <a:pPr rtl="0" lv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</a:p>
          <a:p>
            <a:pPr rtl="0" lv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</a:rPr>
              <a:t>Parallel computing, however, cannot lose information. </a:t>
            </a:r>
          </a:p>
          <a:p>
            <a:pPr rtl="0" lv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</a:rPr>
              <a:t>i.e. if a thread is running on another core, and the interrupt unlock is not received, the program will block</a:t>
            </a:r>
          </a:p>
          <a:p>
            <a:pPr rtl="0" lv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</a:rPr>
              <a:t>can be multicore / process communication</a:t>
            </a:r>
          </a:p>
          <a:p>
            <a:pPr rtl="0" lv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</a:rPr>
              <a:t>Trees can grow faster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problem with ne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is a problem because even though only source 1 is high traffic, it affects all the modules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High - traffic nodes will always happen. How can we avoid full-scale tree like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Head of line switching is bad when queues are built at input ports.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One way is send it to the back of the queue if it bounces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-Does not maintain order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stands for (Regional Explicit Congestion Notification)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how it works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Detects Congestion at port of “egress” also known as output port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alerts the next switch to build a separate input queue to clear the backup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Timing Constrained Congestion Driven Global Routing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5176499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y="12039" x="-3832"/>
            <a:ext cy="5165065" cx="10925833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y="660" x="14659"/>
            <a:ext cy="5165065" cx="10500940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-661" x="-846666"/>
            <a:ext cy="5176308" cx="2167466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y="131" x="-524933"/>
            <a:ext cy="5176308" cx="1403434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127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244242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244242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34" name="Shape 34"/>
          <p:cNvGrpSpPr/>
          <p:nvPr/>
        </p:nvGrpSpPr>
        <p:grpSpPr>
          <a:xfrm>
            <a:off y="3700039" x="-6264"/>
            <a:ext cy="2325488" cx="9150267"/>
            <a:chOff y="4933386" x="-6264"/>
            <a:chExt cy="3100650" cx="9150267"/>
          </a:xfrm>
        </p:grpSpPr>
        <p:sp>
          <p:nvSpPr>
            <p:cNvPr id="35" name="Shape 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w="9144009" extrusionOk="0" h="1257301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w="8053639" extrusionOk="0" h="6879900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%" r="100%"/>
              </a:path>
              <a:tileRect b="-100%" l="-100%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w="9144011" extrusionOk="0" h="125730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y="4025503" x="1792288"/>
            <a:ext cy="603599" cx="54863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9540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https://creativecommons.org/licenses/by-sa/2.0/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https://creativecommons.org/licenses/by-sa/2.0/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AA84F"/>
        </a:solidFill>
      </p:bgPr>
    </p:bg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Congestion Trees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How information moves in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load heavy networks.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5" x="1525350"/>
            <a:ext cy="994200" cx="6093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What is a Network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11962" x="1713112"/>
            <a:ext cy="3231325" cx="571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5" x="949800"/>
            <a:ext cy="994200" cx="7736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Congestion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44250" x="4779725"/>
            <a:ext cy="3630300" cx="3907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Networks operate at switches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Congestion is when too much information passes through the same nodes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y="4258125" x="949800"/>
            <a:ext cy="380099" cx="254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sz="6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Image Copyright Sam Kelly. This work is licensed under the </a:t>
            </a:r>
            <a:r>
              <a:rPr u="sng" sz="600" lang="en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Creative Commons Attribution-Share Alike 2.0 Generic Licence</a:t>
            </a:r>
            <a:r>
              <a:rPr sz="6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710250" x="857075"/>
            <a:ext cy="2547874" cx="339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3462525" x="7068875"/>
            <a:ext cy="632400" cx="1290000"/>
          </a:xfrm>
          <a:prstGeom prst="rect">
            <a:avLst/>
          </a:prstGeom>
          <a:solidFill>
            <a:srgbClr val="E6B8A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Destination 3</a:t>
            </a:r>
          </a:p>
        </p:txBody>
      </p:sp>
      <p:sp>
        <p:nvSpPr>
          <p:cNvPr id="62" name="Shape 62"/>
          <p:cNvSpPr/>
          <p:nvPr/>
        </p:nvSpPr>
        <p:spPr>
          <a:xfrm>
            <a:off y="2632850" x="7068875"/>
            <a:ext cy="632400" cx="1290000"/>
          </a:xfrm>
          <a:prstGeom prst="rect">
            <a:avLst/>
          </a:prstGeom>
          <a:solidFill>
            <a:srgbClr val="E6B8A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Destination 2</a:t>
            </a:r>
          </a:p>
        </p:txBody>
      </p:sp>
      <p:sp>
        <p:nvSpPr>
          <p:cNvPr id="63" name="Shape 63"/>
          <p:cNvSpPr/>
          <p:nvPr/>
        </p:nvSpPr>
        <p:spPr>
          <a:xfrm>
            <a:off y="1803175" x="7068875"/>
            <a:ext cy="632400" cx="1290000"/>
          </a:xfrm>
          <a:prstGeom prst="rect">
            <a:avLst/>
          </a:prstGeom>
          <a:solidFill>
            <a:srgbClr val="E6B8A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Destination 1</a:t>
            </a:r>
          </a:p>
        </p:txBody>
      </p:sp>
      <p:sp>
        <p:nvSpPr>
          <p:cNvPr id="64" name="Shape 64"/>
          <p:cNvSpPr/>
          <p:nvPr/>
        </p:nvSpPr>
        <p:spPr>
          <a:xfrm>
            <a:off y="3057175" x="4466400"/>
            <a:ext cy="524399" cx="824099"/>
          </a:xfrm>
          <a:prstGeom prst="rect">
            <a:avLst/>
          </a:prstGeom>
          <a:solidFill>
            <a:srgbClr val="E6B8A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65" name="Shape 65"/>
          <p:cNvSpPr/>
          <p:nvPr/>
        </p:nvSpPr>
        <p:spPr>
          <a:xfrm>
            <a:off y="3262375" x="3337075"/>
            <a:ext cy="524399" cx="824099"/>
          </a:xfrm>
          <a:prstGeom prst="rect">
            <a:avLst/>
          </a:prstGeom>
          <a:solidFill>
            <a:srgbClr val="E6B8A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66" name="Shape 66"/>
          <p:cNvSpPr/>
          <p:nvPr/>
        </p:nvSpPr>
        <p:spPr>
          <a:xfrm>
            <a:off y="2686850" x="5595725"/>
            <a:ext cy="524399" cx="824099"/>
          </a:xfrm>
          <a:prstGeom prst="rect">
            <a:avLst/>
          </a:prstGeom>
          <a:solidFill>
            <a:srgbClr val="E6B8A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67" name="Shape 67"/>
          <p:cNvSpPr/>
          <p:nvPr/>
        </p:nvSpPr>
        <p:spPr>
          <a:xfrm>
            <a:off y="2532775" x="2207675"/>
            <a:ext cy="524399" cx="824099"/>
          </a:xfrm>
          <a:prstGeom prst="rect">
            <a:avLst/>
          </a:prstGeom>
          <a:solidFill>
            <a:srgbClr val="E6B8A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68" name="Shape 68"/>
          <p:cNvSpPr/>
          <p:nvPr/>
        </p:nvSpPr>
        <p:spPr>
          <a:xfrm>
            <a:off y="2435575" x="4466400"/>
            <a:ext cy="524399" cx="824099"/>
          </a:xfrm>
          <a:prstGeom prst="rect">
            <a:avLst/>
          </a:prstGeom>
          <a:solidFill>
            <a:srgbClr val="E6B8A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69" name="Shape 69"/>
          <p:cNvSpPr/>
          <p:nvPr/>
        </p:nvSpPr>
        <p:spPr>
          <a:xfrm>
            <a:off y="2162450" x="3337012"/>
            <a:ext cy="524399" cx="824099"/>
          </a:xfrm>
          <a:prstGeom prst="rect">
            <a:avLst/>
          </a:prstGeom>
          <a:solidFill>
            <a:srgbClr val="E6B8A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70" name="Shape 70"/>
          <p:cNvSpPr/>
          <p:nvPr/>
        </p:nvSpPr>
        <p:spPr>
          <a:xfrm>
            <a:off y="1803175" x="785150"/>
            <a:ext cy="524399" cx="975900"/>
          </a:xfrm>
          <a:prstGeom prst="rect">
            <a:avLst/>
          </a:prstGeom>
          <a:solidFill>
            <a:srgbClr val="E6B8A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Source 1</a:t>
            </a:r>
          </a:p>
        </p:txBody>
      </p:sp>
      <p:sp>
        <p:nvSpPr>
          <p:cNvPr id="71" name="Shape 71"/>
          <p:cNvSpPr/>
          <p:nvPr/>
        </p:nvSpPr>
        <p:spPr>
          <a:xfrm>
            <a:off y="1803175" x="2207625"/>
            <a:ext cy="524399" cx="824099"/>
          </a:xfrm>
          <a:prstGeom prst="rect">
            <a:avLst/>
          </a:prstGeom>
          <a:solidFill>
            <a:srgbClr val="E6B8A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y="215800" x="957875"/>
            <a:ext cy="994200" cx="6110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Congestion Trees</a:t>
            </a:r>
          </a:p>
        </p:txBody>
      </p:sp>
      <p:sp>
        <p:nvSpPr>
          <p:cNvPr id="73" name="Shape 73"/>
          <p:cNvSpPr/>
          <p:nvPr/>
        </p:nvSpPr>
        <p:spPr>
          <a:xfrm>
            <a:off y="3462525" x="7068875"/>
            <a:ext cy="632400" cx="1290000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Destination 3</a:t>
            </a:r>
          </a:p>
        </p:txBody>
      </p:sp>
      <p:sp>
        <p:nvSpPr>
          <p:cNvPr id="74" name="Shape 74"/>
          <p:cNvSpPr/>
          <p:nvPr/>
        </p:nvSpPr>
        <p:spPr>
          <a:xfrm>
            <a:off y="2632850" x="7068875"/>
            <a:ext cy="632400" cx="1290000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Destination 2</a:t>
            </a:r>
          </a:p>
        </p:txBody>
      </p:sp>
      <p:sp>
        <p:nvSpPr>
          <p:cNvPr id="75" name="Shape 75"/>
          <p:cNvSpPr/>
          <p:nvPr/>
        </p:nvSpPr>
        <p:spPr>
          <a:xfrm>
            <a:off y="1803175" x="7068875"/>
            <a:ext cy="632400" cx="1290000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Destination 1</a:t>
            </a:r>
          </a:p>
        </p:txBody>
      </p:sp>
      <p:cxnSp>
        <p:nvCxnSpPr>
          <p:cNvPr id="76" name="Shape 76"/>
          <p:cNvCxnSpPr>
            <a:stCxn id="77" idx="3"/>
            <a:endCxn id="78" idx="1"/>
          </p:cNvCxnSpPr>
          <p:nvPr/>
        </p:nvCxnSpPr>
        <p:spPr>
          <a:xfrm rot="10800000" flipH="1">
            <a:off y="3319375" x="4161175"/>
            <a:ext cy="205200" cx="3051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9" name="Shape 79"/>
          <p:cNvCxnSpPr>
            <a:stCxn id="80" idx="3"/>
            <a:endCxn id="81" idx="1"/>
          </p:cNvCxnSpPr>
          <p:nvPr/>
        </p:nvCxnSpPr>
        <p:spPr>
          <a:xfrm>
            <a:off y="2424650" x="4161175"/>
            <a:ext cy="273000" cx="3051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2" name="Shape 82"/>
          <p:cNvCxnSpPr>
            <a:stCxn id="81" idx="3"/>
            <a:endCxn id="83" idx="1"/>
          </p:cNvCxnSpPr>
          <p:nvPr/>
        </p:nvCxnSpPr>
        <p:spPr>
          <a:xfrm>
            <a:off y="2697775" x="5290500"/>
            <a:ext cy="251400" cx="3051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4" name="Shape 84"/>
          <p:cNvCxnSpPr>
            <a:stCxn id="78" idx="3"/>
            <a:endCxn id="83" idx="1"/>
          </p:cNvCxnSpPr>
          <p:nvPr/>
        </p:nvCxnSpPr>
        <p:spPr>
          <a:xfrm rot="10800000" flipH="1">
            <a:off y="2949175" x="5290500"/>
            <a:ext cy="370200" cx="3051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5" name="Shape 85"/>
          <p:cNvCxnSpPr>
            <a:stCxn id="83" idx="3"/>
            <a:endCxn id="75" idx="1"/>
          </p:cNvCxnSpPr>
          <p:nvPr/>
        </p:nvCxnSpPr>
        <p:spPr>
          <a:xfrm rot="10800000" flipH="1">
            <a:off y="2119375" x="6419675"/>
            <a:ext cy="829800" cx="6492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6" name="Shape 86"/>
          <p:cNvCxnSpPr>
            <a:stCxn id="83" idx="3"/>
            <a:endCxn id="74" idx="1"/>
          </p:cNvCxnSpPr>
          <p:nvPr/>
        </p:nvCxnSpPr>
        <p:spPr>
          <a:xfrm>
            <a:off y="2949050" x="6419675"/>
            <a:ext cy="0" cx="6492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7" name="Shape 87"/>
          <p:cNvCxnSpPr>
            <a:stCxn id="83" idx="3"/>
            <a:endCxn id="73" idx="1"/>
          </p:cNvCxnSpPr>
          <p:nvPr/>
        </p:nvCxnSpPr>
        <p:spPr>
          <a:xfrm>
            <a:off y="2948925" x="6419675"/>
            <a:ext cy="829800" cx="6492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8" name="Shape 88"/>
          <p:cNvCxnSpPr>
            <a:stCxn id="89" idx="3"/>
            <a:endCxn id="80" idx="1"/>
          </p:cNvCxnSpPr>
          <p:nvPr/>
        </p:nvCxnSpPr>
        <p:spPr>
          <a:xfrm>
            <a:off y="2065375" x="3031850"/>
            <a:ext cy="359400" cx="3051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90" name="Shape 90"/>
          <p:cNvCxnSpPr>
            <a:stCxn id="91" idx="3"/>
            <a:endCxn id="80" idx="1"/>
          </p:cNvCxnSpPr>
          <p:nvPr/>
        </p:nvCxnSpPr>
        <p:spPr>
          <a:xfrm rot="10800000" flipH="1">
            <a:off y="2424775" x="3031850"/>
            <a:ext cy="370200" cx="3051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92" name="Shape 92"/>
          <p:cNvCxnSpPr>
            <a:stCxn id="93" idx="3"/>
            <a:endCxn id="77" idx="1"/>
          </p:cNvCxnSpPr>
          <p:nvPr/>
        </p:nvCxnSpPr>
        <p:spPr>
          <a:xfrm>
            <a:off y="3524575" x="1761025"/>
            <a:ext cy="0" cx="15762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94" name="Shape 94"/>
          <p:cNvCxnSpPr>
            <a:stCxn id="95" idx="3"/>
            <a:endCxn id="91" idx="1"/>
          </p:cNvCxnSpPr>
          <p:nvPr/>
        </p:nvCxnSpPr>
        <p:spPr>
          <a:xfrm>
            <a:off y="2794975" x="1761025"/>
            <a:ext cy="0" cx="4467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96" name="Shape 96"/>
          <p:cNvCxnSpPr>
            <a:stCxn id="97" idx="3"/>
            <a:endCxn id="89" idx="1"/>
          </p:cNvCxnSpPr>
          <p:nvPr/>
        </p:nvCxnSpPr>
        <p:spPr>
          <a:xfrm>
            <a:off y="2065375" x="1761050"/>
            <a:ext cy="0" cx="4467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98" name="Shape 98"/>
          <p:cNvSpPr/>
          <p:nvPr/>
        </p:nvSpPr>
        <p:spPr>
          <a:xfrm>
            <a:off y="4389775" x="691225"/>
            <a:ext cy="524399" cx="975900"/>
          </a:xfrm>
          <a:prstGeom prst="rect">
            <a:avLst/>
          </a:prstGeom>
          <a:solidFill>
            <a:srgbClr val="E6B8A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High Traffic</a:t>
            </a:r>
          </a:p>
        </p:txBody>
      </p:sp>
      <p:sp>
        <p:nvSpPr>
          <p:cNvPr id="99" name="Shape 99"/>
          <p:cNvSpPr/>
          <p:nvPr/>
        </p:nvSpPr>
        <p:spPr>
          <a:xfrm>
            <a:off y="2686850" x="5595725"/>
            <a:ext cy="524399" cx="824099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100" name="Shape 100"/>
          <p:cNvSpPr/>
          <p:nvPr/>
        </p:nvSpPr>
        <p:spPr>
          <a:xfrm>
            <a:off y="2435575" x="4466400"/>
            <a:ext cy="524399" cx="824099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101" name="Shape 101"/>
          <p:cNvSpPr/>
          <p:nvPr/>
        </p:nvSpPr>
        <p:spPr>
          <a:xfrm>
            <a:off y="2162450" x="3337075"/>
            <a:ext cy="524399" cx="824099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102" name="Shape 102"/>
          <p:cNvSpPr/>
          <p:nvPr/>
        </p:nvSpPr>
        <p:spPr>
          <a:xfrm>
            <a:off y="3262375" x="3337075"/>
            <a:ext cy="524399" cx="824099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103" name="Shape 103"/>
          <p:cNvSpPr/>
          <p:nvPr/>
        </p:nvSpPr>
        <p:spPr>
          <a:xfrm>
            <a:off y="3057175" x="4466400"/>
            <a:ext cy="524399" cx="824099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104" name="Shape 104"/>
          <p:cNvSpPr/>
          <p:nvPr/>
        </p:nvSpPr>
        <p:spPr>
          <a:xfrm>
            <a:off y="1803175" x="2207750"/>
            <a:ext cy="524399" cx="824099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105" name="Shape 105"/>
          <p:cNvSpPr/>
          <p:nvPr/>
        </p:nvSpPr>
        <p:spPr>
          <a:xfrm>
            <a:off y="2532775" x="2207750"/>
            <a:ext cy="524399" cx="824099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Node</a:t>
            </a:r>
          </a:p>
        </p:txBody>
      </p:sp>
      <p:sp>
        <p:nvSpPr>
          <p:cNvPr id="106" name="Shape 106"/>
          <p:cNvSpPr/>
          <p:nvPr/>
        </p:nvSpPr>
        <p:spPr>
          <a:xfrm>
            <a:off y="2532775" x="785125"/>
            <a:ext cy="524399" cx="975900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Source 2</a:t>
            </a:r>
          </a:p>
        </p:txBody>
      </p:sp>
      <p:sp>
        <p:nvSpPr>
          <p:cNvPr id="107" name="Shape 107"/>
          <p:cNvSpPr/>
          <p:nvPr/>
        </p:nvSpPr>
        <p:spPr>
          <a:xfrm>
            <a:off y="3262375" x="785125"/>
            <a:ext cy="524399" cx="975900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Source 3</a:t>
            </a:r>
          </a:p>
        </p:txBody>
      </p:sp>
      <p:sp>
        <p:nvSpPr>
          <p:cNvPr id="108" name="Shape 108"/>
          <p:cNvSpPr/>
          <p:nvPr/>
        </p:nvSpPr>
        <p:spPr>
          <a:xfrm>
            <a:off y="1803175" x="785150"/>
            <a:ext cy="524399" cx="975900"/>
          </a:xfrm>
          <a:prstGeom prst="rect">
            <a:avLst/>
          </a:prstGeom>
          <a:solidFill>
            <a:srgbClr val="D0E0E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Source 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presetID="10" fill="hold" presetSubtype="0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15800" x="957875"/>
            <a:ext cy="994200" cx="6110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Problem:</a:t>
            </a:r>
          </a:p>
        </p:txBody>
      </p:sp>
      <p:sp>
        <p:nvSpPr>
          <p:cNvPr id="114" name="Shape 114"/>
          <p:cNvSpPr txBox="1"/>
          <p:nvPr>
            <p:ph idx="2" type="title"/>
          </p:nvPr>
        </p:nvSpPr>
        <p:spPr>
          <a:xfrm>
            <a:off y="1570325" x="961800"/>
            <a:ext cy="3021299" cx="7220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Char char="●"/>
            </a:pPr>
            <a:r>
              <a:rPr sz="3000" lang="en"/>
              <a:t>How do we </a:t>
            </a:r>
            <a:r>
              <a:rPr sz="3000" lang="en">
                <a:solidFill>
                  <a:srgbClr val="FF0000"/>
                </a:solidFill>
              </a:rPr>
              <a:t>maximize throughput</a:t>
            </a:r>
            <a:r>
              <a:rPr sz="3000" lang="en"/>
              <a:t> for a given network ensuring:</a:t>
            </a:r>
          </a:p>
          <a:p>
            <a:pPr rtl="0" lvl="1" indent="-419100" marL="91440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Char char="○"/>
            </a:pPr>
            <a:r>
              <a:rPr sz="3000" lang="en"/>
              <a:t>Minimal packet loss</a:t>
            </a:r>
          </a:p>
          <a:p>
            <a:pPr rtl="0" lvl="1" indent="-419100" marL="91440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Char char="○"/>
            </a:pPr>
            <a:r>
              <a:rPr sz="3000" lang="en"/>
              <a:t>“Fair” queueing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/>
        </p:nvSpPr>
        <p:spPr>
          <a:xfrm>
            <a:off y="2058225" x="780625"/>
            <a:ext cy="1647900" cx="2695500"/>
          </a:xfrm>
          <a:prstGeom prst="rect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y="205978" x="82765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Types of Congestion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54093" x="780625"/>
            <a:ext cy="598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Head of line Congestion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58212" x="780500"/>
            <a:ext cy="1647825" cx="2695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y="3706125" x="827637"/>
            <a:ext cy="285899" cx="2601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600" lang="en"/>
              <a:t>By FHWA, NCDOT [Public domain], via Wikimedia Commons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y="2108650" x="3714750"/>
            <a:ext cy="2561999" cx="466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One resource is blocked and is forcing resources to queue behind it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Waiting to turn left can block cars going straight.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/>
        </p:nvSpPr>
        <p:spPr>
          <a:xfrm>
            <a:off y="2058225" x="780625"/>
            <a:ext cy="1647900" cx="2695500"/>
          </a:xfrm>
          <a:prstGeom prst="rect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 txBox="1"/>
          <p:nvPr>
            <p:ph type="title"/>
          </p:nvPr>
        </p:nvSpPr>
        <p:spPr>
          <a:xfrm>
            <a:off y="205978" x="82765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Relief Algorithm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254093" x="780625"/>
            <a:ext cy="598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Head of line Congestion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58212" x="780500"/>
            <a:ext cy="1647825" cx="26955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y="3706125" x="827637"/>
            <a:ext cy="285899" cx="2601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600" lang="en"/>
              <a:t>By FHWA, NCDOT [Public domain], via Wikimedia Commons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y="2108650" x="3714750"/>
            <a:ext cy="2561999" cx="466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RECN: If a line is congested, give it its own queue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 left hand turn lane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05978" x="82765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Types of Congestion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092518" x="780500"/>
            <a:ext cy="598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Chip Congestion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y="2108650" x="3714750"/>
            <a:ext cy="2561999" cx="4866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TCGR: Timing-Constrained Congestion-Driven Global Routing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Build the chip around the problem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sz="2400" lang="en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System of Highways and Cities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y="4073225" x="780500"/>
            <a:ext cy="200399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6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Image Copyright Ross Elliott. This work is licensed under the </a:t>
            </a:r>
            <a:r>
              <a:rPr u="sng" sz="600" lang="en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Creative Commons Attribution-Share Alike 2.0 Generic Licence</a:t>
            </a:r>
            <a:r>
              <a:rPr sz="6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691017" x="780500"/>
            <a:ext cy="2382215" cx="2695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/>
          <p:nvPr/>
        </p:nvSpPr>
        <p:spPr>
          <a:xfrm>
            <a:off y="1703525" x="780475"/>
            <a:ext cy="2369700" cx="26955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205978" x="9774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y="2384525" x="896675"/>
            <a:ext cy="662099" cx="567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1200175" x="977400"/>
            <a:ext cy="3630300" cx="7189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3556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García, P. J., J. Flich, Duato, I. Johnson, F. J. Quiles, and F. Naven. "Dynamic Evolution of Congestion Trees: Analysis and Impact on Switch Architecture." </a:t>
            </a:r>
            <a:r>
              <a:rPr sz="1200" lang="en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LNCS</a:t>
            </a:r>
            <a:r>
              <a:rPr sz="1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3793 (2005): 266-85. Web.</a:t>
            </a:r>
          </a:p>
          <a:p>
            <a:pPr rtl="0" lvl="0" indent="-342900" marL="3556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Jiang, Libin, and Jean Warland. "A Distributed CSMA Algorithm for Throughput and Utility Maximization in Wireless Networks." </a:t>
            </a:r>
            <a:r>
              <a:rPr sz="1200" lang="en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IEEE/ACM TRANSACTIONS ON NETWORKING</a:t>
            </a:r>
            <a:r>
              <a:rPr sz="1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18.3 (2009): 960-72. Web.</a:t>
            </a:r>
          </a:p>
          <a:p>
            <a:pPr rtl="0" lvl="0" indent="-342900" marL="3556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Yan, J.-T. "Dynamic Tree Reconstruction with Application to Timing-constrained Congestion-driven Global Routing." </a:t>
            </a:r>
            <a:r>
              <a:rPr sz="1200" lang="en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IEE Proceedings - Computers and Digital Techniques</a:t>
            </a:r>
            <a:r>
              <a:rPr sz="1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153.2 (2006): 117-29. </a:t>
            </a:r>
            <a:r>
              <a:rPr sz="1200" lang="en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IEEE</a:t>
            </a:r>
            <a:r>
              <a:rPr sz="1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Web. 1 Dec. 2014.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