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Intel Core I7 Pipeline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Wei-Tse Sun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1270000" y="4267200"/>
            <a:ext cx="104648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800"/>
            </a:lvl1pPr>
          </a:lstStyle>
          <a:p>
            <a:pPr lvl="0">
              <a:defRPr sz="1800"/>
            </a:pPr>
            <a:r>
              <a:rPr sz="3800"/>
              <a:t>Thank you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body" idx="4294967295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Launched last year</a:t>
            </a:r>
            <a:endParaRPr sz="3600"/>
          </a:p>
          <a:p>
            <a:pPr lvl="0">
              <a:defRPr sz="1800"/>
            </a:pPr>
            <a:r>
              <a:rPr sz="3600"/>
              <a:t>quad-core processor</a:t>
            </a:r>
          </a:p>
        </p:txBody>
      </p:sp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Core I7 Haswell</a:t>
            </a:r>
          </a:p>
        </p:txBody>
      </p:sp>
      <p:pic>
        <p:nvPicPr>
          <p:cNvPr id="37" name="Screen Shot 2014-11-29 at 8.09.20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6468" y="4521608"/>
            <a:ext cx="3401263" cy="2462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Pipeline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cycle, latency</a:t>
            </a:r>
            <a:endParaRPr sz="3600"/>
          </a:p>
          <a:p>
            <a:pPr lvl="0">
              <a:defRPr sz="1800"/>
            </a:pPr>
            <a:r>
              <a:rPr sz="3600"/>
              <a:t>how many instructions we can execute at the same time?</a:t>
            </a:r>
            <a:endParaRPr sz="3600"/>
          </a:p>
          <a:p>
            <a:pPr lvl="0">
              <a:defRPr sz="1800"/>
            </a:pPr>
            <a:r>
              <a:rPr sz="3600"/>
              <a:t>branch prediction</a:t>
            </a:r>
            <a:endParaRPr sz="3600"/>
          </a:p>
          <a:p>
            <a:pPr lvl="0">
              <a:defRPr sz="1800"/>
            </a:pPr>
            <a:r>
              <a:rPr sz="3600"/>
              <a:t>cache-handle cache misses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Single Thread Pipeline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Section working-sharing</a:t>
            </a:r>
            <a:br>
              <a:rPr sz="3600"/>
            </a:br>
            <a:br>
              <a:rPr sz="3600"/>
            </a:br>
            <a:br>
              <a:rPr sz="3600"/>
            </a:br>
            <a:br>
              <a:rPr sz="3600"/>
            </a:br>
            <a:br>
              <a:rPr sz="3600"/>
            </a:br>
            <a:br>
              <a:rPr sz="3600"/>
            </a:br>
            <a:br>
              <a:rPr sz="3600"/>
            </a:br>
            <a:r>
              <a:rPr sz="3600"/>
              <a:t>Step 2 and 3 are independent and can be performed in parallel.</a:t>
            </a:r>
          </a:p>
        </p:txBody>
      </p:sp>
      <p:pic>
        <p:nvPicPr>
          <p:cNvPr id="44" name="Screen Shot 2014-11-29 at 11.08.2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8200" y="3892550"/>
            <a:ext cx="5116535" cy="215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pPr lvl="0">
              <a:defRPr sz="1800"/>
            </a:pPr>
            <a:r>
              <a:rPr sz="7280"/>
              <a:t>For-loop parallel execution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Loop work-sharing</a:t>
            </a:r>
            <a:br>
              <a:rPr sz="3600"/>
            </a:br>
            <a:br>
              <a:rPr sz="3600"/>
            </a:br>
            <a:br>
              <a:rPr sz="3600"/>
            </a:br>
            <a:br>
              <a:rPr sz="3600"/>
            </a:br>
            <a:br>
              <a:rPr sz="3600"/>
            </a:br>
            <a:br>
              <a:rPr sz="3600"/>
            </a:br>
            <a:br>
              <a:rPr sz="3600"/>
            </a:br>
            <a:r>
              <a:rPr sz="3600"/>
              <a:t>The loop can be repeat if iterations have no dependencies between each other.</a:t>
            </a:r>
          </a:p>
        </p:txBody>
      </p:sp>
      <p:pic>
        <p:nvPicPr>
          <p:cNvPr id="48" name="Screen Shot 2014-11-29 at 11.15.00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103" y="3556000"/>
            <a:ext cx="8763001" cy="264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9"/>
          <p:cNvGrpSpPr/>
          <p:nvPr/>
        </p:nvGrpSpPr>
        <p:grpSpPr>
          <a:xfrm>
            <a:off x="828620" y="2197870"/>
            <a:ext cx="4151055" cy="7110460"/>
            <a:chOff x="0" y="0"/>
            <a:chExt cx="4151054" cy="7110459"/>
          </a:xfrm>
        </p:grpSpPr>
        <p:sp>
          <p:nvSpPr>
            <p:cNvPr id="50" name="Shape 50"/>
            <p:cNvSpPr/>
            <p:nvPr/>
          </p:nvSpPr>
          <p:spPr>
            <a:xfrm>
              <a:off x="117132" y="0"/>
              <a:ext cx="3827449" cy="463195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Branch Prediction</a:t>
              </a:r>
            </a:p>
          </p:txBody>
        </p:sp>
        <p:sp>
          <p:nvSpPr>
            <p:cNvPr id="51" name="Shape 51"/>
            <p:cNvSpPr/>
            <p:nvPr/>
          </p:nvSpPr>
          <p:spPr>
            <a:xfrm>
              <a:off x="74962" y="506800"/>
              <a:ext cx="1100318" cy="826241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2400">
                  <a:solidFill>
                    <a:srgbClr val="FFFFFF"/>
                  </a:solidFill>
                </a:rPr>
                <a:t>Icache</a:t>
              </a:r>
              <a:br>
                <a:rPr sz="2400">
                  <a:solidFill>
                    <a:srgbClr val="FFFFFF"/>
                  </a:solidFill>
                </a:rPr>
              </a:br>
              <a:r>
                <a:rPr sz="2400">
                  <a:solidFill>
                    <a:srgbClr val="FFFFFF"/>
                  </a:solidFill>
                </a:rPr>
                <a:t>Tag</a:t>
              </a:r>
            </a:p>
          </p:txBody>
        </p:sp>
        <p:sp>
          <p:nvSpPr>
            <p:cNvPr id="52" name="Shape 52"/>
            <p:cNvSpPr/>
            <p:nvPr/>
          </p:nvSpPr>
          <p:spPr>
            <a:xfrm>
              <a:off x="1375370" y="688323"/>
              <a:ext cx="1428204" cy="463196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TLB</a:t>
              </a:r>
            </a:p>
          </p:txBody>
        </p:sp>
        <p:sp>
          <p:nvSpPr>
            <p:cNvPr id="53" name="Shape 53"/>
            <p:cNvSpPr/>
            <p:nvPr/>
          </p:nvSpPr>
          <p:spPr>
            <a:xfrm>
              <a:off x="2937539" y="506800"/>
              <a:ext cx="1100318" cy="826241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2400">
                  <a:solidFill>
                    <a:srgbClr val="FFFFFF"/>
                  </a:solidFill>
                </a:rPr>
                <a:t>Cache</a:t>
              </a:r>
              <a:br>
                <a:rPr sz="2400">
                  <a:solidFill>
                    <a:srgbClr val="FFFFFF"/>
                  </a:solidFill>
                </a:rPr>
              </a:br>
              <a:r>
                <a:rPr sz="2400">
                  <a:solidFill>
                    <a:srgbClr val="FFFFFF"/>
                  </a:solidFill>
                </a:rPr>
                <a:t>Tag</a:t>
              </a:r>
            </a:p>
          </p:txBody>
        </p:sp>
        <p:sp>
          <p:nvSpPr>
            <p:cNvPr id="54" name="Shape 54"/>
            <p:cNvSpPr/>
            <p:nvPr/>
          </p:nvSpPr>
          <p:spPr>
            <a:xfrm>
              <a:off x="74962" y="2537973"/>
              <a:ext cx="1081323" cy="826241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2400">
                  <a:solidFill>
                    <a:srgbClr val="FFFFFF"/>
                  </a:solidFill>
                </a:rPr>
                <a:t>Icache</a:t>
              </a:r>
              <a:br>
                <a:rPr sz="2400">
                  <a:solidFill>
                    <a:srgbClr val="FFFFFF"/>
                  </a:solidFill>
                </a:rPr>
              </a:br>
              <a:r>
                <a:rPr sz="2400">
                  <a:solidFill>
                    <a:srgbClr val="FFFFFF"/>
                  </a:solidFill>
                </a:rPr>
                <a:t>Data</a:t>
              </a:r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3423677"/>
              <a:ext cx="1250243" cy="463196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Decode</a:t>
              </a:r>
            </a:p>
          </p:txBody>
        </p:sp>
        <p:sp>
          <p:nvSpPr>
            <p:cNvPr id="56" name="Shape 56"/>
            <p:cNvSpPr/>
            <p:nvPr/>
          </p:nvSpPr>
          <p:spPr>
            <a:xfrm>
              <a:off x="2964646" y="3142004"/>
              <a:ext cx="1081324" cy="826241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2400">
                  <a:solidFill>
                    <a:srgbClr val="FFFFFF"/>
                  </a:solidFill>
                </a:rPr>
                <a:t>Cache </a:t>
              </a:r>
              <a:br>
                <a:rPr sz="2400">
                  <a:solidFill>
                    <a:srgbClr val="FFFFFF"/>
                  </a:solidFill>
                </a:rPr>
              </a:br>
              <a:r>
                <a:rPr sz="2400">
                  <a:solidFill>
                    <a:srgbClr val="FFFFFF"/>
                  </a:solidFill>
                </a:rPr>
                <a:t>Data</a:t>
              </a:r>
            </a:p>
          </p:txBody>
        </p:sp>
        <p:sp>
          <p:nvSpPr>
            <p:cNvPr id="57" name="Shape 57"/>
            <p:cNvSpPr/>
            <p:nvPr/>
          </p:nvSpPr>
          <p:spPr>
            <a:xfrm>
              <a:off x="830087" y="4866467"/>
              <a:ext cx="2511770" cy="463196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Allocation</a:t>
              </a:r>
            </a:p>
          </p:txBody>
        </p:sp>
        <p:sp>
          <p:nvSpPr>
            <p:cNvPr id="58" name="Shape 58"/>
            <p:cNvSpPr/>
            <p:nvPr/>
          </p:nvSpPr>
          <p:spPr>
            <a:xfrm>
              <a:off x="20890" y="5439201"/>
              <a:ext cx="4130165" cy="463196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Out-of-Order Execution</a:t>
              </a:r>
            </a:p>
          </p:txBody>
        </p:sp>
        <p:sp>
          <p:nvSpPr>
            <p:cNvPr id="59" name="Shape 59"/>
            <p:cNvSpPr/>
            <p:nvPr/>
          </p:nvSpPr>
          <p:spPr>
            <a:xfrm>
              <a:off x="142836" y="6647264"/>
              <a:ext cx="279721" cy="463196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0" name="Shape 60"/>
            <p:cNvSpPr/>
            <p:nvPr/>
          </p:nvSpPr>
          <p:spPr>
            <a:xfrm>
              <a:off x="659057" y="6647264"/>
              <a:ext cx="279721" cy="463196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61" name="Shape 61"/>
            <p:cNvSpPr/>
            <p:nvPr/>
          </p:nvSpPr>
          <p:spPr>
            <a:xfrm>
              <a:off x="1175279" y="6647264"/>
              <a:ext cx="279721" cy="463196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62" name="Shape 62"/>
            <p:cNvSpPr/>
            <p:nvPr/>
          </p:nvSpPr>
          <p:spPr>
            <a:xfrm>
              <a:off x="1691501" y="6647264"/>
              <a:ext cx="279720" cy="463196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63" name="Shape 63"/>
            <p:cNvSpPr/>
            <p:nvPr/>
          </p:nvSpPr>
          <p:spPr>
            <a:xfrm>
              <a:off x="2207722" y="6647264"/>
              <a:ext cx="279721" cy="463196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64" name="Shape 64"/>
            <p:cNvSpPr/>
            <p:nvPr/>
          </p:nvSpPr>
          <p:spPr>
            <a:xfrm>
              <a:off x="2723944" y="6647264"/>
              <a:ext cx="279721" cy="463196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65" name="Shape 65"/>
            <p:cNvSpPr/>
            <p:nvPr/>
          </p:nvSpPr>
          <p:spPr>
            <a:xfrm>
              <a:off x="3240165" y="6647264"/>
              <a:ext cx="279721" cy="463196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66" name="Shape 66"/>
            <p:cNvSpPr/>
            <p:nvPr/>
          </p:nvSpPr>
          <p:spPr>
            <a:xfrm>
              <a:off x="3756387" y="6647264"/>
              <a:ext cx="279721" cy="463196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7</a:t>
              </a:r>
            </a:p>
          </p:txBody>
        </p:sp>
        <p:sp>
          <p:nvSpPr>
            <p:cNvPr id="67" name="Shape 67"/>
            <p:cNvSpPr/>
            <p:nvPr/>
          </p:nvSpPr>
          <p:spPr>
            <a:xfrm rot="5402525">
              <a:off x="174760" y="1587256"/>
              <a:ext cx="831909" cy="712249"/>
            </a:xfrm>
            <a:prstGeom prst="rightArrow">
              <a:avLst>
                <a:gd name="adj1" fmla="val 37500"/>
                <a:gd name="adj2" fmla="val 53014"/>
              </a:avLst>
            </a:prstGeom>
            <a:solidFill>
              <a:srgbClr val="F5D328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8" name="Shape 68"/>
            <p:cNvSpPr/>
            <p:nvPr/>
          </p:nvSpPr>
          <p:spPr>
            <a:xfrm rot="5402525">
              <a:off x="2738311" y="1936943"/>
              <a:ext cx="1533535" cy="714500"/>
            </a:xfrm>
            <a:prstGeom prst="rightArrow">
              <a:avLst>
                <a:gd name="adj1" fmla="val 37500"/>
                <a:gd name="adj2" fmla="val 53014"/>
              </a:avLst>
            </a:prstGeom>
            <a:solidFill>
              <a:srgbClr val="F5D328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9" name="Shape 69"/>
            <p:cNvSpPr/>
            <p:nvPr/>
          </p:nvSpPr>
          <p:spPr>
            <a:xfrm rot="3013063">
              <a:off x="600399" y="4045632"/>
              <a:ext cx="831908" cy="712249"/>
            </a:xfrm>
            <a:prstGeom prst="rightArrow">
              <a:avLst>
                <a:gd name="adj1" fmla="val 37500"/>
                <a:gd name="adj2" fmla="val 53014"/>
              </a:avLst>
            </a:prstGeom>
            <a:solidFill>
              <a:srgbClr val="F5D328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0" name="Shape 70"/>
            <p:cNvSpPr/>
            <p:nvPr/>
          </p:nvSpPr>
          <p:spPr>
            <a:xfrm rot="7900405">
              <a:off x="2921671" y="4047302"/>
              <a:ext cx="831909" cy="712249"/>
            </a:xfrm>
            <a:prstGeom prst="rightArrow">
              <a:avLst>
                <a:gd name="adj1" fmla="val 37500"/>
                <a:gd name="adj2" fmla="val 53014"/>
              </a:avLst>
            </a:prstGeom>
            <a:solidFill>
              <a:srgbClr val="F5D328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1" name="Shape 71"/>
            <p:cNvSpPr/>
            <p:nvPr/>
          </p:nvSpPr>
          <p:spPr>
            <a:xfrm rot="5402525">
              <a:off x="50923" y="6134646"/>
              <a:ext cx="463578" cy="280407"/>
            </a:xfrm>
            <a:prstGeom prst="rightArrow">
              <a:avLst>
                <a:gd name="adj1" fmla="val 37500"/>
                <a:gd name="adj2" fmla="val 75038"/>
              </a:avLst>
            </a:prstGeom>
            <a:solidFill>
              <a:srgbClr val="F5D328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2" name="Shape 72"/>
            <p:cNvSpPr/>
            <p:nvPr/>
          </p:nvSpPr>
          <p:spPr>
            <a:xfrm rot="5402525">
              <a:off x="567145" y="6134646"/>
              <a:ext cx="463577" cy="280407"/>
            </a:xfrm>
            <a:prstGeom prst="rightArrow">
              <a:avLst>
                <a:gd name="adj1" fmla="val 37500"/>
                <a:gd name="adj2" fmla="val 75038"/>
              </a:avLst>
            </a:prstGeom>
            <a:solidFill>
              <a:srgbClr val="F5D328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3" name="Shape 73"/>
            <p:cNvSpPr/>
            <p:nvPr/>
          </p:nvSpPr>
          <p:spPr>
            <a:xfrm rot="5402525">
              <a:off x="1083709" y="6134646"/>
              <a:ext cx="463578" cy="280407"/>
            </a:xfrm>
            <a:prstGeom prst="rightArrow">
              <a:avLst>
                <a:gd name="adj1" fmla="val 37500"/>
                <a:gd name="adj2" fmla="val 75038"/>
              </a:avLst>
            </a:prstGeom>
            <a:solidFill>
              <a:srgbClr val="F5D328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4" name="Shape 74"/>
            <p:cNvSpPr/>
            <p:nvPr/>
          </p:nvSpPr>
          <p:spPr>
            <a:xfrm rot="5402525">
              <a:off x="1599588" y="6134646"/>
              <a:ext cx="463577" cy="280407"/>
            </a:xfrm>
            <a:prstGeom prst="rightArrow">
              <a:avLst>
                <a:gd name="adj1" fmla="val 37500"/>
                <a:gd name="adj2" fmla="val 75038"/>
              </a:avLst>
            </a:prstGeom>
            <a:solidFill>
              <a:srgbClr val="F5D328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5" name="Shape 75"/>
            <p:cNvSpPr/>
            <p:nvPr/>
          </p:nvSpPr>
          <p:spPr>
            <a:xfrm rot="5402525">
              <a:off x="3664475" y="6134646"/>
              <a:ext cx="463577" cy="280407"/>
            </a:xfrm>
            <a:prstGeom prst="rightArrow">
              <a:avLst>
                <a:gd name="adj1" fmla="val 37500"/>
                <a:gd name="adj2" fmla="val 75038"/>
              </a:avLst>
            </a:prstGeom>
            <a:solidFill>
              <a:srgbClr val="F5D328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6" name="Shape 76"/>
            <p:cNvSpPr/>
            <p:nvPr/>
          </p:nvSpPr>
          <p:spPr>
            <a:xfrm rot="5402525">
              <a:off x="3162812" y="6134646"/>
              <a:ext cx="463578" cy="280407"/>
            </a:xfrm>
            <a:prstGeom prst="rightArrow">
              <a:avLst>
                <a:gd name="adj1" fmla="val 37500"/>
                <a:gd name="adj2" fmla="val 75038"/>
              </a:avLst>
            </a:prstGeom>
            <a:solidFill>
              <a:srgbClr val="F5D328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7" name="Shape 77"/>
            <p:cNvSpPr/>
            <p:nvPr/>
          </p:nvSpPr>
          <p:spPr>
            <a:xfrm rot="5402525">
              <a:off x="2632374" y="6134646"/>
              <a:ext cx="463578" cy="280407"/>
            </a:xfrm>
            <a:prstGeom prst="rightArrow">
              <a:avLst>
                <a:gd name="adj1" fmla="val 37500"/>
                <a:gd name="adj2" fmla="val 75038"/>
              </a:avLst>
            </a:prstGeom>
            <a:solidFill>
              <a:srgbClr val="F5D328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8" name="Shape 78"/>
            <p:cNvSpPr/>
            <p:nvPr/>
          </p:nvSpPr>
          <p:spPr>
            <a:xfrm rot="5402525">
              <a:off x="2123261" y="6134646"/>
              <a:ext cx="463577" cy="280407"/>
            </a:xfrm>
            <a:prstGeom prst="rightArrow">
              <a:avLst>
                <a:gd name="adj1" fmla="val 37500"/>
                <a:gd name="adj2" fmla="val 75038"/>
              </a:avLst>
            </a:prstGeom>
            <a:solidFill>
              <a:srgbClr val="F5D328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80" name="Shape 80"/>
          <p:cNvSpPr/>
          <p:nvPr>
            <p:ph type="title"/>
          </p:nvPr>
        </p:nvSpPr>
        <p:spPr>
          <a:xfrm>
            <a:off x="952500" y="155471"/>
            <a:ext cx="11099800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core i7</a:t>
            </a:r>
          </a:p>
        </p:txBody>
      </p:sp>
      <p:sp>
        <p:nvSpPr>
          <p:cNvPr id="81" name="Shape 81"/>
          <p:cNvSpPr/>
          <p:nvPr>
            <p:ph type="body" idx="4294967295"/>
          </p:nvPr>
        </p:nvSpPr>
        <p:spPr>
          <a:xfrm>
            <a:off x="5568900" y="2359625"/>
            <a:ext cx="6885584" cy="6981231"/>
          </a:xfrm>
          <a:prstGeom prst="rect">
            <a:avLst/>
          </a:prstGeom>
        </p:spPr>
        <p:txBody>
          <a:bodyPr anchor="t"/>
          <a:lstStyle/>
          <a:p>
            <a:pPr lvl="0" marL="346709" indent="-346709" defTabSz="455675">
              <a:spcBef>
                <a:spcPts val="3200"/>
              </a:spcBef>
              <a:defRPr sz="1800"/>
            </a:pPr>
            <a:r>
              <a:rPr sz="2807"/>
              <a:t>Improves performance and saves wasted work</a:t>
            </a:r>
            <a:endParaRPr sz="2807"/>
          </a:p>
          <a:p>
            <a:pPr lvl="0" marL="346709" indent="-346709" defTabSz="455675">
              <a:spcBef>
                <a:spcPts val="3200"/>
              </a:spcBef>
              <a:defRPr sz="1800"/>
            </a:pPr>
            <a:r>
              <a:rPr sz="2807"/>
              <a:t>Handle cache misses in parallel to hide latency</a:t>
            </a:r>
            <a:endParaRPr sz="2807"/>
          </a:p>
          <a:p>
            <a:pPr lvl="0" marL="346709" indent="-346709" defTabSz="455675">
              <a:spcBef>
                <a:spcPts val="3200"/>
              </a:spcBef>
              <a:defRPr sz="1800"/>
            </a:pPr>
            <a:r>
              <a:rPr sz="2807"/>
              <a:t>Deeper buffers</a:t>
            </a:r>
            <a:br>
              <a:rPr sz="2807"/>
            </a:br>
            <a:r>
              <a:rPr sz="2807"/>
              <a:t>-more instruction parallelism</a:t>
            </a:r>
            <a:br>
              <a:rPr sz="2807"/>
            </a:br>
            <a:r>
              <a:rPr sz="2807"/>
              <a:t>-more resource when running a single thread</a:t>
            </a:r>
            <a:endParaRPr sz="2807"/>
          </a:p>
          <a:p>
            <a:pPr lvl="0" marL="346709" indent="-346709" defTabSz="455675">
              <a:spcBef>
                <a:spcPts val="3200"/>
              </a:spcBef>
              <a:defRPr sz="1800"/>
            </a:pPr>
            <a:r>
              <a:rPr sz="2807"/>
              <a:t>Power down execution units when not in use</a:t>
            </a:r>
            <a:endParaRPr sz="2807"/>
          </a:p>
          <a:p>
            <a:pPr lvl="0" marL="346709" indent="-346709" defTabSz="455675">
              <a:spcBef>
                <a:spcPts val="3200"/>
              </a:spcBef>
              <a:defRPr sz="1800"/>
            </a:pPr>
            <a:r>
              <a:rPr sz="2807"/>
              <a:t>More load/store bandwidth</a:t>
            </a:r>
            <a:br>
              <a:rPr sz="2807"/>
            </a:br>
            <a:r>
              <a:rPr sz="2807"/>
              <a:t>-better cache line split latency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Interconnect</a:t>
            </a:r>
          </a:p>
        </p:txBody>
      </p:sp>
      <p:graphicFrame>
        <p:nvGraphicFramePr>
          <p:cNvPr id="84" name="Table 84"/>
          <p:cNvGraphicFramePr/>
          <p:nvPr/>
        </p:nvGraphicFramePr>
        <p:xfrm>
          <a:off x="1270000" y="2806700"/>
          <a:ext cx="4461719" cy="484882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{C7B018BB-80A7-4F77-B60F-C8B233D01FF8}</a:tableStyleId>
              </a:tblPr>
              <a:tblGrid>
                <a:gridCol w="2224509"/>
                <a:gridCol w="2224509"/>
              </a:tblGrid>
              <a:tr h="967224">
                <a:tc gridSpan="2"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System Agent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 hMerge="1">
                  <a:tcPr/>
                </a:tc>
              </a:tr>
              <a:tr h="967224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Core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LLC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967224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Core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LLC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967224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Core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LLC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967224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Core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LLC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pSp>
        <p:nvGrpSpPr>
          <p:cNvPr id="91" name="Group 91"/>
          <p:cNvGrpSpPr/>
          <p:nvPr/>
        </p:nvGrpSpPr>
        <p:grpSpPr>
          <a:xfrm>
            <a:off x="5041560" y="3472025"/>
            <a:ext cx="557694" cy="3505470"/>
            <a:chOff x="0" y="0"/>
            <a:chExt cx="557692" cy="3505468"/>
          </a:xfrm>
        </p:grpSpPr>
        <p:sp>
          <p:nvSpPr>
            <p:cNvPr id="85" name="Shape 85"/>
            <p:cNvSpPr/>
            <p:nvPr/>
          </p:nvSpPr>
          <p:spPr>
            <a:xfrm>
              <a:off x="297746" y="0"/>
              <a:ext cx="259947" cy="3505469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6" name="Shape 86"/>
            <p:cNvSpPr/>
            <p:nvPr/>
          </p:nvSpPr>
          <p:spPr>
            <a:xfrm>
              <a:off x="0" y="3334603"/>
              <a:ext cx="297747" cy="145860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7" name="Shape 87"/>
            <p:cNvSpPr/>
            <p:nvPr/>
          </p:nvSpPr>
          <p:spPr>
            <a:xfrm>
              <a:off x="0" y="2502267"/>
              <a:ext cx="297747" cy="145861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8" name="Shape 88"/>
            <p:cNvSpPr/>
            <p:nvPr/>
          </p:nvSpPr>
          <p:spPr>
            <a:xfrm>
              <a:off x="0" y="1669931"/>
              <a:ext cx="297747" cy="145861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9" name="Shape 89"/>
            <p:cNvSpPr/>
            <p:nvPr/>
          </p:nvSpPr>
          <p:spPr>
            <a:xfrm>
              <a:off x="0" y="837596"/>
              <a:ext cx="297747" cy="145860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5260"/>
              <a:ext cx="297747" cy="145860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92" name="Shape 92"/>
          <p:cNvSpPr/>
          <p:nvPr>
            <p:ph type="body" idx="4294967295"/>
          </p:nvPr>
        </p:nvSpPr>
        <p:spPr>
          <a:xfrm>
            <a:off x="6451600" y="2390502"/>
            <a:ext cx="5678984" cy="6311405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Improved load balancing to System Agent</a:t>
            </a:r>
            <a:endParaRPr sz="3600"/>
          </a:p>
          <a:p>
            <a:pPr lvl="0">
              <a:defRPr sz="1800"/>
            </a:pPr>
            <a:r>
              <a:rPr sz="3600"/>
              <a:t>More efficiently shares resources, low latency</a:t>
            </a:r>
            <a:endParaRPr sz="3600"/>
          </a:p>
          <a:p>
            <a:pPr lvl="0">
              <a:defRPr sz="1800"/>
            </a:pPr>
            <a:r>
              <a:rPr sz="3600"/>
              <a:t>Better scheduling</a:t>
            </a:r>
            <a:endParaRPr sz="3600"/>
          </a:p>
          <a:p>
            <a:pPr lvl="0">
              <a:defRPr sz="1800"/>
            </a:pPr>
            <a:r>
              <a:rPr sz="3600"/>
              <a:t>Lower power, better efficiency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Cache hierarchy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Pipelines handle data &amp; non-data accesses independently.</a:t>
            </a:r>
            <a:endParaRPr sz="3600"/>
          </a:p>
          <a:p>
            <a:pPr lvl="0">
              <a:defRPr sz="1800"/>
            </a:pPr>
            <a:r>
              <a:rPr sz="3600"/>
              <a:t>load balancing to system agent.</a:t>
            </a:r>
            <a:endParaRPr sz="3600"/>
          </a:p>
          <a:p>
            <a:pPr lvl="0">
              <a:defRPr sz="1800"/>
            </a:pPr>
            <a:r>
              <a:rPr sz="3600"/>
              <a:t>deeper pending queues, better scheduling.</a:t>
            </a:r>
            <a:endParaRPr sz="3600"/>
          </a:p>
          <a:p>
            <a:pPr lvl="0">
              <a:defRPr sz="1800"/>
            </a:pPr>
            <a:r>
              <a:rPr sz="3600"/>
              <a:t>large eDRAM Cache</a:t>
            </a:r>
            <a:br>
              <a:rPr sz="3600"/>
            </a:br>
            <a:r>
              <a:rPr sz="3600"/>
              <a:t>-high throughput and low latency</a:t>
            </a:r>
            <a:br>
              <a:rPr sz="3600"/>
            </a:b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Reference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marL="201168" indent="-201168" defTabSz="514095">
              <a:spcBef>
                <a:spcPts val="3600"/>
              </a:spcBef>
              <a:buSzPct val="100000"/>
              <a:buAutoNum type="arabicParenBoth" startAt="1"/>
              <a:defRPr sz="1800"/>
            </a:pPr>
            <a:r>
              <a:rPr sz="3168"/>
              <a:t>HASWELL: THE FOURTH-GENERATION INTEL CORE PROCESSOR- </a:t>
            </a:r>
            <a:r>
              <a:rPr i="1" sz="3168"/>
              <a:t>published by the IEEE Computer Society 2014</a:t>
            </a:r>
            <a:endParaRPr i="1" sz="3168"/>
          </a:p>
          <a:p>
            <a:pPr lvl="0" marL="201168" indent="-201168" defTabSz="514095">
              <a:spcBef>
                <a:spcPts val="3600"/>
              </a:spcBef>
              <a:buSzPct val="100000"/>
              <a:buAutoNum type="arabicParenBoth" startAt="1"/>
              <a:defRPr sz="1800"/>
            </a:pPr>
            <a:r>
              <a:rPr sz="3168"/>
              <a:t>4th Generation Intel Core Processor, codenamed Haswell- </a:t>
            </a:r>
            <a:r>
              <a:rPr i="1" sz="3168"/>
              <a:t>Per Hammarlund , August 2013</a:t>
            </a:r>
            <a:endParaRPr i="1" sz="3168"/>
          </a:p>
          <a:p>
            <a:pPr lvl="0" marL="201168" indent="-201168" defTabSz="514095">
              <a:spcBef>
                <a:spcPts val="3600"/>
              </a:spcBef>
              <a:buSzPct val="100000"/>
              <a:buAutoNum type="arabicParenBoth" startAt="1"/>
              <a:defRPr sz="1800"/>
            </a:pPr>
            <a:r>
              <a:rPr sz="3168"/>
              <a:t>Performance of Parallel Algorithms Using OpenMP</a:t>
            </a:r>
            <a:r>
              <a:rPr i="1" sz="3168"/>
              <a:t>- Roman Mego and Tomas Fryza, IEEE 2013</a:t>
            </a:r>
            <a:endParaRPr i="1" sz="3168"/>
          </a:p>
          <a:p>
            <a:pPr lvl="0" marL="201168" indent="-201168" defTabSz="514095">
              <a:spcBef>
                <a:spcPts val="3600"/>
              </a:spcBef>
              <a:buSzPct val="100000"/>
              <a:buAutoNum type="arabicParenBoth" startAt="1"/>
              <a:defRPr sz="1800"/>
            </a:pPr>
            <a:r>
              <a:rPr sz="3168"/>
              <a:t>Improving Energy Efficiency through Parallelisation and Vectorisation on Intel core i5 and i7 Processor</a:t>
            </a:r>
            <a:r>
              <a:rPr i="1" sz="3168"/>
              <a:t>- Juan M. Cebrian, Jan Christian Meyer and Lasse Natvig, IEEE 2013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