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"/>
      </a:defRPr>
    </a:lvl1pPr>
    <a:lvl2pPr algn="ctr" defTabSz="584200">
      <a:defRPr sz="3600">
        <a:latin typeface="+mn-lt"/>
        <a:ea typeface="+mn-ea"/>
        <a:cs typeface="+mn-cs"/>
        <a:sym typeface="Helvetica Neue"/>
      </a:defRPr>
    </a:lvl2pPr>
    <a:lvl3pPr algn="ctr" defTabSz="584200">
      <a:defRPr sz="3600">
        <a:latin typeface="+mn-lt"/>
        <a:ea typeface="+mn-ea"/>
        <a:cs typeface="+mn-cs"/>
        <a:sym typeface="Helvetica Neue"/>
      </a:defRPr>
    </a:lvl3pPr>
    <a:lvl4pPr algn="ctr" defTabSz="584200">
      <a:defRPr sz="3600">
        <a:latin typeface="+mn-lt"/>
        <a:ea typeface="+mn-ea"/>
        <a:cs typeface="+mn-cs"/>
        <a:sym typeface="Helvetica Neue"/>
      </a:defRPr>
    </a:lvl4pPr>
    <a:lvl5pPr algn="ctr" defTabSz="584200">
      <a:defRPr sz="3600">
        <a:latin typeface="+mn-lt"/>
        <a:ea typeface="+mn-ea"/>
        <a:cs typeface="+mn-cs"/>
        <a:sym typeface="Helvetica Neue"/>
      </a:defRPr>
    </a:lvl5pPr>
    <a:lvl6pPr algn="ctr" defTabSz="584200">
      <a:defRPr sz="3600">
        <a:latin typeface="+mn-lt"/>
        <a:ea typeface="+mn-ea"/>
        <a:cs typeface="+mn-cs"/>
        <a:sym typeface="Helvetica Neue"/>
      </a:defRPr>
    </a:lvl6pPr>
    <a:lvl7pPr algn="ctr" defTabSz="584200">
      <a:defRPr sz="3600">
        <a:latin typeface="+mn-lt"/>
        <a:ea typeface="+mn-ea"/>
        <a:cs typeface="+mn-cs"/>
        <a:sym typeface="Helvetica Neue"/>
      </a:defRPr>
    </a:lvl7pPr>
    <a:lvl8pPr algn="ctr" defTabSz="584200">
      <a:defRPr sz="3600">
        <a:latin typeface="+mn-lt"/>
        <a:ea typeface="+mn-ea"/>
        <a:cs typeface="+mn-cs"/>
        <a:sym typeface="Helvetica Neue"/>
      </a:defRPr>
    </a:lvl8pPr>
    <a:lvl9pPr algn="ctr" defTabSz="584200">
      <a:defRPr sz="3600"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1841500"/>
            <a:ext cx="10464800" cy="629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标题文本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28953"/>
            <a:ext cx="11099800" cy="29900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正文级别 1</a:t>
            </a:r>
            <a:endParaRPr sz="3600"/>
          </a:p>
          <a:p>
            <a:pPr lvl="1">
              <a:defRPr sz="1800"/>
            </a:pPr>
            <a:r>
              <a:rPr sz="3600"/>
              <a:t>正文级别 2</a:t>
            </a:r>
            <a:endParaRPr sz="3600"/>
          </a:p>
          <a:p>
            <a:pPr lvl="2">
              <a:defRPr sz="1800"/>
            </a:pPr>
            <a:r>
              <a:rPr sz="3600"/>
              <a:t>正文级别 3</a:t>
            </a:r>
            <a:endParaRPr sz="3600"/>
          </a:p>
          <a:p>
            <a:pPr lvl="3">
              <a:defRPr sz="1800"/>
            </a:pPr>
            <a:r>
              <a:rPr sz="3600"/>
              <a:t>正文级别 4</a:t>
            </a:r>
            <a:endParaRPr sz="3600"/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正文级别 1</a:t>
            </a:r>
            <a:endParaRPr sz="2800"/>
          </a:p>
          <a:p>
            <a:pPr lvl="1">
              <a:defRPr sz="1800"/>
            </a:pPr>
            <a:r>
              <a:rPr sz="2800"/>
              <a:t>正文级别 2</a:t>
            </a:r>
            <a:endParaRPr sz="2800"/>
          </a:p>
          <a:p>
            <a:pPr lvl="2">
              <a:defRPr sz="1800"/>
            </a:pPr>
            <a:r>
              <a:rPr sz="2800"/>
              <a:t>正文级别 3</a:t>
            </a:r>
            <a:endParaRPr sz="2800"/>
          </a:p>
          <a:p>
            <a:pPr lvl="3">
              <a:defRPr sz="1800"/>
            </a:pPr>
            <a:r>
              <a:rPr sz="2800"/>
              <a:t>正文级别 4</a:t>
            </a:r>
            <a:endParaRPr sz="2800"/>
          </a:p>
          <a:p>
            <a:pPr lvl="4">
              <a:defRPr sz="1800"/>
            </a:pPr>
            <a:r>
              <a:rPr sz="28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正文级别 1</a:t>
            </a:r>
            <a:endParaRPr sz="3600"/>
          </a:p>
          <a:p>
            <a:pPr lvl="1">
              <a:defRPr sz="1800"/>
            </a:pPr>
            <a:r>
              <a:rPr sz="3600"/>
              <a:t>正文级别 2</a:t>
            </a:r>
            <a:endParaRPr sz="3600"/>
          </a:p>
          <a:p>
            <a:pPr lvl="2">
              <a:defRPr sz="1800"/>
            </a:pPr>
            <a:r>
              <a:rPr sz="3600"/>
              <a:t>正文级别 3</a:t>
            </a:r>
            <a:endParaRPr sz="3600"/>
          </a:p>
          <a:p>
            <a:pPr lvl="3">
              <a:defRPr sz="1800"/>
            </a:pPr>
            <a:r>
              <a:rPr sz="3600"/>
              <a:t>正文级别 4</a:t>
            </a:r>
            <a:endParaRPr sz="3600"/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正文级别 1</a:t>
            </a:r>
            <a:endParaRPr sz="3600"/>
          </a:p>
          <a:p>
            <a:pPr lvl="1">
              <a:defRPr sz="1800"/>
            </a:pPr>
            <a:r>
              <a:rPr sz="3600"/>
              <a:t>正文级别 2</a:t>
            </a:r>
            <a:endParaRPr sz="3600"/>
          </a:p>
          <a:p>
            <a:pPr lvl="2">
              <a:defRPr sz="1800"/>
            </a:pPr>
            <a:r>
              <a:rPr sz="3600"/>
              <a:t>正文级别 3</a:t>
            </a:r>
            <a:endParaRPr sz="3600"/>
          </a:p>
          <a:p>
            <a:pPr lvl="3">
              <a:defRPr sz="1800"/>
            </a:pPr>
            <a:r>
              <a:rPr sz="3600"/>
              <a:t>正文级别 4</a:t>
            </a:r>
            <a:endParaRPr sz="3600"/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554990">
              <a:defRPr sz="1800"/>
            </a:pPr>
            <a:r>
              <a:rPr sz="7600">
                <a:latin typeface="Times New Roman"/>
                <a:ea typeface="Times New Roman"/>
                <a:cs typeface="Times New Roman"/>
                <a:sym typeface="Times New Roman"/>
              </a:rPr>
              <a:t>Multiprocessor network topologies</a:t>
            </a:r>
            <a:br>
              <a:rPr sz="7600"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479044">
              <a:defRPr sz="1800"/>
            </a:pPr>
            <a:r>
              <a:rPr sz="2624">
                <a:latin typeface="Times New Roman"/>
                <a:ea typeface="Times New Roman"/>
                <a:cs typeface="Times New Roman"/>
                <a:sym typeface="Times New Roman"/>
              </a:rPr>
              <a:t>EE 126 Computer Engineering</a:t>
            </a:r>
            <a:endParaRPr sz="26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479044">
              <a:defRPr sz="1800"/>
            </a:pPr>
            <a:r>
              <a:rPr sz="2624">
                <a:latin typeface="Times New Roman"/>
                <a:ea typeface="Times New Roman"/>
                <a:cs typeface="Times New Roman"/>
                <a:sym typeface="Times New Roman"/>
              </a:rPr>
              <a:t>Final Project</a:t>
            </a:r>
            <a:endParaRPr sz="1476"/>
          </a:p>
          <a:p>
            <a:pPr lvl="0" defTabSz="479044">
              <a:defRPr sz="1800"/>
            </a:pPr>
            <a:r>
              <a:rPr sz="2624">
                <a:latin typeface="Times New Roman"/>
                <a:ea typeface="Times New Roman"/>
                <a:cs typeface="Times New Roman"/>
                <a:sym typeface="Times New Roman"/>
              </a:rPr>
              <a:t>Fanying Ye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952500" y="-545891"/>
            <a:ext cx="5334000" cy="462280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6000"/>
              <a:t>Intel’s Teraflops Research Chip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952500" y="4762500"/>
            <a:ext cx="5334000" cy="3557670"/>
          </a:xfrm>
          <a:prstGeom prst="rect">
            <a:avLst/>
          </a:prstGeom>
        </p:spPr>
        <p:txBody>
          <a:bodyPr/>
          <a:lstStyle/>
          <a:p>
            <a:pPr lvl="0" algn="l"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Network on a chip – In addition to the compute element, each core contains a 5-port message passing router.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These are connected in a 2D mesh network that implement message-passing.</a:t>
            </a:r>
          </a:p>
        </p:txBody>
      </p:sp>
      <p:pic>
        <p:nvPicPr>
          <p:cNvPr id="8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6613" y="939800"/>
            <a:ext cx="4775201" cy="787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2D torus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631224" y="2758613"/>
            <a:ext cx="5127026" cy="3938749"/>
          </a:xfrm>
          <a:prstGeom prst="rect">
            <a:avLst/>
          </a:prstGeom>
        </p:spPr>
        <p:txBody>
          <a:bodyPr/>
          <a:lstStyle/>
          <a:p>
            <a:pPr lvl="0" marL="1083733" indent="-1083733"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The switches at the edges are linked to the switches at the opposite edge through folded channels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083733" indent="-1083733"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The long end-around connections can generate excessive delays [1][3]</a:t>
            </a:r>
          </a:p>
        </p:txBody>
      </p:sp>
      <p:pic>
        <p:nvPicPr>
          <p:cNvPr id="9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758613"/>
            <a:ext cx="5742748" cy="5976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6232" y="6956032"/>
            <a:ext cx="2828995" cy="177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2D folded torus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952500" y="3130581"/>
            <a:ext cx="5334000" cy="2365634"/>
          </a:xfrm>
          <a:prstGeom prst="rect">
            <a:avLst/>
          </a:prstGeom>
        </p:spPr>
        <p:txBody>
          <a:bodyPr/>
          <a:lstStyle/>
          <a:p>
            <a:pPr lvl="0" marL="578000" indent="-578000" defTabSz="543305">
              <a:spcBef>
                <a:spcPts val="2900"/>
              </a:spcBef>
              <a:buFont typeface="Times New Roman"/>
              <a:defRPr sz="1800"/>
            </a:pPr>
            <a:r>
              <a:rPr sz="2976">
                <a:latin typeface="Times New Roman"/>
                <a:ea typeface="Times New Roman"/>
                <a:cs typeface="Times New Roman"/>
                <a:sym typeface="Times New Roman"/>
              </a:rPr>
              <a:t>Excessive delay in torus can be avoided by folding the torus</a:t>
            </a:r>
            <a:endParaRPr sz="2976"/>
          </a:p>
          <a:p>
            <a:pPr lvl="0" marL="578000" indent="-578000" defTabSz="543305">
              <a:spcBef>
                <a:spcPts val="2900"/>
              </a:spcBef>
              <a:buFont typeface="Times New Roman"/>
              <a:defRPr sz="1800"/>
            </a:pPr>
            <a:r>
              <a:rPr sz="2976">
                <a:latin typeface="Times New Roman"/>
                <a:ea typeface="Times New Roman"/>
                <a:cs typeface="Times New Roman"/>
                <a:sym typeface="Times New Roman"/>
              </a:rPr>
              <a:t>It renders a more suitable VLSI implementation [1][3]</a:t>
            </a:r>
          </a:p>
        </p:txBody>
      </p:sp>
      <p:pic>
        <p:nvPicPr>
          <p:cNvPr id="9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7553" y="2603500"/>
            <a:ext cx="5423695" cy="5785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2254" y="6610074"/>
            <a:ext cx="2828995" cy="177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Octagon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532369" y="2603500"/>
            <a:ext cx="5334003" cy="3673732"/>
          </a:xfrm>
          <a:prstGeom prst="rect">
            <a:avLst/>
          </a:prstGeom>
        </p:spPr>
        <p:txBody>
          <a:bodyPr/>
          <a:lstStyle/>
          <a:p>
            <a:pPr lvl="0" marL="533400" indent="-533400">
              <a:defRPr sz="1800"/>
            </a:pPr>
            <a:r>
              <a:rPr sz="2800"/>
              <a:t> 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It is designed to overcome the scalability problem as every node can expand into an octagon [1]</a:t>
            </a:r>
          </a:p>
        </p:txBody>
      </p:sp>
      <p:pic>
        <p:nvPicPr>
          <p:cNvPr id="102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0" y="2888493"/>
            <a:ext cx="5893519" cy="5716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7507" y="6826153"/>
            <a:ext cx="2828995" cy="177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Binary Tree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655937" y="2562654"/>
            <a:ext cx="5334003" cy="6286502"/>
          </a:xfrm>
          <a:prstGeom prst="rect">
            <a:avLst/>
          </a:prstGeom>
        </p:spPr>
        <p:txBody>
          <a:bodyPr/>
          <a:lstStyle/>
          <a:p>
            <a:pPr lvl="0" marL="696684" indent="-696684"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Each router node is linked to 2 nodes in the subsequent level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696684" indent="-696684"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The main problem : the single parent node especially the root can easily become traffic bottlenecks [3]</a:t>
            </a:r>
          </a:p>
        </p:txBody>
      </p:sp>
      <p:pic>
        <p:nvPicPr>
          <p:cNvPr id="107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0" y="3314700"/>
            <a:ext cx="6384200" cy="3639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4102" y="7111147"/>
            <a:ext cx="2828995" cy="177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Fat tree in SPIN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655935" y="2580133"/>
            <a:ext cx="5334003" cy="5847100"/>
          </a:xfrm>
          <a:prstGeom prst="rect">
            <a:avLst/>
          </a:prstGeom>
        </p:spPr>
        <p:txBody>
          <a:bodyPr/>
          <a:lstStyle/>
          <a:p>
            <a:pPr lvl="0" marL="1083733" indent="-1083733"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Fat tree: a node can have more than one parent. This model can alleviate the problem in binary tree.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083733" indent="-1083733"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Every node has four children and the parent is replicated four times at any level of the tree. [1][3]</a:t>
            </a:r>
          </a:p>
        </p:txBody>
      </p:sp>
      <p:pic>
        <p:nvPicPr>
          <p:cNvPr id="112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3420471"/>
            <a:ext cx="5318579" cy="2845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1487" y="6648377"/>
            <a:ext cx="2828995" cy="177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7200"/>
              <a:t>BFT-Butterfly Fat-Tree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952500" y="2603499"/>
            <a:ext cx="5334000" cy="4859983"/>
          </a:xfrm>
          <a:prstGeom prst="rect">
            <a:avLst/>
          </a:prstGeom>
        </p:spPr>
        <p:txBody>
          <a:bodyPr/>
          <a:lstStyle>
            <a:lvl1pPr marL="696684" indent="-696684">
              <a:buFont typeface="Times New Roman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200"/>
              <a:t>Each router node is linked to either 4 routers or resource nodes. [1][2]</a:t>
            </a:r>
          </a:p>
        </p:txBody>
      </p:sp>
      <p:pic>
        <p:nvPicPr>
          <p:cNvPr id="117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3490328"/>
            <a:ext cx="5549900" cy="296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9673" y="7111147"/>
            <a:ext cx="2828995" cy="177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1196361" y="800500"/>
            <a:ext cx="10612078" cy="10721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6000"/>
              <a:t>Comparison of Throughput 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952500" y="7880963"/>
            <a:ext cx="10612078" cy="122473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200"/>
              <a:t>BFT, CLICHE, and Folded Torus provide a lower throughput than do SPIN and Octagon [1]</a:t>
            </a:r>
          </a:p>
        </p:txBody>
      </p:sp>
      <p:pic>
        <p:nvPicPr>
          <p:cNvPr id="122" name="image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9641" y="1963459"/>
            <a:ext cx="8177797" cy="5826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1196361" y="800500"/>
            <a:ext cx="10612078" cy="10721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6000"/>
              <a:t>Comparison of Area Overhead 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952500" y="7880963"/>
            <a:ext cx="10612078" cy="122473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SPIN and Octagon have a considerably higher silicon area overhead</a:t>
            </a:r>
            <a:r>
              <a:rPr sz="3200"/>
              <a:t>. [1]</a:t>
            </a:r>
          </a:p>
        </p:txBody>
      </p:sp>
      <p:pic>
        <p:nvPicPr>
          <p:cNvPr id="126" name="image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1585" y="2067104"/>
            <a:ext cx="7941630" cy="5365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1196359" y="405083"/>
            <a:ext cx="10612078" cy="1072138"/>
          </a:xfrm>
          <a:prstGeom prst="rect">
            <a:avLst/>
          </a:prstGeom>
        </p:spPr>
        <p:txBody>
          <a:bodyPr/>
          <a:lstStyle>
            <a:lvl1pPr defTabSz="531622">
              <a:defRPr sz="5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5400"/>
              <a:t>Comparison of Energy dissipation </a:t>
            </a:r>
          </a:p>
        </p:txBody>
      </p:sp>
      <p:pic>
        <p:nvPicPr>
          <p:cNvPr id="129" name="image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596" y="1477220"/>
            <a:ext cx="9131732" cy="3243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3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5596" y="4720280"/>
            <a:ext cx="9131732" cy="322562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625596" y="8377880"/>
            <a:ext cx="9753601" cy="1138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600"/>
              <a:t>SPIN and Octagon have greater average energy dissipation at saturation than the others [1]</a:t>
            </a:r>
          </a:p>
        </p:txBody>
      </p:sp>
      <p:sp>
        <p:nvSpPr>
          <p:cNvPr id="132" name="Shape 132"/>
          <p:cNvSpPr/>
          <p:nvPr/>
        </p:nvSpPr>
        <p:spPr>
          <a:xfrm>
            <a:off x="10021413" y="2548938"/>
            <a:ext cx="298338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>
                <a:latin typeface="Helvetica Light"/>
                <a:ea typeface="Helvetica Light"/>
                <a:cs typeface="Helvetica Light"/>
                <a:sym typeface="Helvetica Light"/>
              </a:rPr>
              <a:t>For uniform </a:t>
            </a:r>
            <a:endParaRPr sz="28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>
              <a:defRPr sz="1800"/>
            </a:pPr>
            <a:r>
              <a:rPr sz="2800">
                <a:latin typeface="Helvetica Light"/>
                <a:ea typeface="Helvetica Light"/>
                <a:cs typeface="Helvetica Light"/>
                <a:sym typeface="Helvetica Light"/>
              </a:rPr>
              <a:t>traffic</a:t>
            </a:r>
          </a:p>
        </p:txBody>
      </p:sp>
      <p:sp>
        <p:nvSpPr>
          <p:cNvPr id="133" name="Shape 133"/>
          <p:cNvSpPr/>
          <p:nvPr/>
        </p:nvSpPr>
        <p:spPr>
          <a:xfrm>
            <a:off x="10316743" y="5563987"/>
            <a:ext cx="298338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>
                <a:latin typeface="Helvetica Light"/>
                <a:ea typeface="Helvetica Light"/>
                <a:cs typeface="Helvetica Light"/>
                <a:sym typeface="Helvetica Light"/>
              </a:rPr>
              <a:t>For localized </a:t>
            </a:r>
            <a:endParaRPr sz="28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>
              <a:defRPr sz="1800"/>
            </a:pPr>
            <a:r>
              <a:rPr sz="2800">
                <a:latin typeface="Helvetica Light"/>
                <a:ea typeface="Helvetica Light"/>
                <a:cs typeface="Helvetica Light"/>
                <a:sym typeface="Helvetica Light"/>
              </a:rPr>
              <a:t>traffic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Contents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085850" y="2603500"/>
            <a:ext cx="11099800" cy="5480050"/>
          </a:xfrm>
          <a:prstGeom prst="rect">
            <a:avLst/>
          </a:prstGeom>
        </p:spPr>
        <p:txBody>
          <a:bodyPr/>
          <a:lstStyle/>
          <a:p>
            <a:pPr lvl="0" marL="1778000" indent="-1778000">
              <a:buFont typeface="Times New Roman"/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</a:p>
          <a:p>
            <a:pPr lvl="0" marL="1778000" indent="-1778000">
              <a:buFont typeface="Times New Roman"/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</a:p>
          <a:p>
            <a:pPr lvl="0" marL="1778000" indent="-1778000">
              <a:buFont typeface="Times New Roman"/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Comparison of common approaches</a:t>
            </a:r>
          </a:p>
          <a:p>
            <a:pPr lvl="0" marL="1778000" indent="-1778000">
              <a:buFont typeface="Times New Roman"/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The future trends</a:t>
            </a:r>
          </a:p>
          <a:p>
            <a:pPr lvl="0" marL="1778000" indent="-1778000">
              <a:buFont typeface="Times New Roman"/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Conclusions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100781" y="0"/>
            <a:ext cx="11099803" cy="2159000"/>
          </a:xfrm>
          <a:prstGeom prst="rect">
            <a:avLst/>
          </a:prstGeom>
        </p:spPr>
        <p:txBody>
          <a:bodyPr/>
          <a:lstStyle>
            <a:lvl1pPr defTabSz="566673">
              <a:defRPr sz="6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6600"/>
              <a:t>Advantages and Disadvantages</a:t>
            </a:r>
          </a:p>
        </p:txBody>
      </p:sp>
      <p:graphicFrame>
        <p:nvGraphicFramePr>
          <p:cNvPr id="136" name="Table 136"/>
          <p:cNvGraphicFramePr/>
          <p:nvPr/>
        </p:nvGraphicFramePr>
        <p:xfrm>
          <a:off x="997979" y="1862094"/>
          <a:ext cx="11305404" cy="746895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720506"/>
                <a:gridCol w="5125253"/>
                <a:gridCol w="4459644"/>
              </a:tblGrid>
              <a:tr h="69900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Advantages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Disadvantages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</a:tcPr>
                </a:tc>
              </a:tr>
              <a:tr h="185258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SPIN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marL="914400" indent="-914400" algn="ctr">
                        <a:buSzPct val="100000"/>
                        <a:buFont typeface="Times New Roman"/>
                        <a:buAutoNum type="arabicPeriod" startAt="1"/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throughput</a:t>
                      </a:r>
                      <a:endParaRPr>
                        <a:latin typeface="Helvetica Light"/>
                        <a:ea typeface="Helvetica Light"/>
                        <a:cs typeface="Helvetica Light"/>
                      </a:endParaRPr>
                    </a:p>
                    <a:p>
                      <a:pPr lvl="0" marL="914400" indent="-914400" algn="ctr">
                        <a:buSzPct val="100000"/>
                        <a:buFont typeface="Times New Roman"/>
                        <a:buAutoNum type="arabicPeriod" startAt="1"/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Good scalability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1.High silicon area overhead</a:t>
                      </a:r>
                      <a:endParaRPr>
                        <a:latin typeface="Helvetica Light"/>
                        <a:ea typeface="Helvetica Light"/>
                        <a:cs typeface="Helvetica Light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Greater average energy dissipation </a:t>
                      </a:r>
                      <a:endParaRPr>
                        <a:latin typeface="Helvetica Light"/>
                        <a:ea typeface="Helvetica Light"/>
                        <a:cs typeface="Helvetica Light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Wiring complexity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9900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2D-Mesh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Simple architecture with good scalability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 throughput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69900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2D-Torus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low power consumption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Excessive delay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96777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Folded Torus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 power consumption</a:t>
                      </a:r>
                      <a:endParaRPr>
                        <a:latin typeface="Helvetica Light"/>
                        <a:ea typeface="Helvetica Light"/>
                        <a:cs typeface="Helvetica Light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Small delay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silicon area overhead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185258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Octagon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throughput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1.High silicon area overhead</a:t>
                      </a:r>
                      <a:endParaRPr>
                        <a:latin typeface="Helvetica Light"/>
                        <a:ea typeface="Helvetica Light"/>
                        <a:cs typeface="Helvetica Light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Greater average energy dissipation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9900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BFT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Great Localization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Wiring complexity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Future trend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952498" y="3611924"/>
            <a:ext cx="5334005" cy="4249340"/>
          </a:xfrm>
          <a:prstGeom prst="rect">
            <a:avLst/>
          </a:prstGeom>
        </p:spPr>
        <p:txBody>
          <a:bodyPr/>
          <a:lstStyle/>
          <a:p>
            <a:pPr lvl="0" marL="1008187" indent="-1008187" defTabSz="561007">
              <a:spcBef>
                <a:spcPts val="3000"/>
              </a:spcBef>
              <a:buFont typeface="Times New Roman"/>
              <a:defRPr sz="1800"/>
            </a:pPr>
            <a:r>
              <a:rPr sz="3007">
                <a:latin typeface="Times New Roman"/>
                <a:ea typeface="Times New Roman"/>
                <a:cs typeface="Times New Roman"/>
                <a:sym typeface="Times New Roman"/>
              </a:rPr>
              <a:t>3D-ICs can achieve better performances, more flexibility, and higher throughput . [5]</a:t>
            </a:r>
            <a:endParaRPr sz="1649"/>
          </a:p>
          <a:p>
            <a:pPr lvl="0" marL="1008187" indent="-1008187" defTabSz="561007">
              <a:spcBef>
                <a:spcPts val="3000"/>
              </a:spcBef>
              <a:buFont typeface="Times New Roman"/>
              <a:defRPr sz="1800"/>
            </a:pPr>
            <a:r>
              <a:rPr sz="3007">
                <a:latin typeface="Times New Roman"/>
                <a:ea typeface="Times New Roman"/>
                <a:cs typeface="Times New Roman"/>
                <a:sym typeface="Times New Roman"/>
              </a:rPr>
              <a:t>Combining the NoC structure with the benefits of the 3D integration lead us to present 3D-NoC as a new architecture.[6]</a:t>
            </a:r>
          </a:p>
        </p:txBody>
      </p:sp>
      <p:pic>
        <p:nvPicPr>
          <p:cNvPr id="140" name="image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6481" y="6151857"/>
            <a:ext cx="6288240" cy="2504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3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7254" y="2349500"/>
            <a:ext cx="5439296" cy="304427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1336650" y="2624005"/>
            <a:ext cx="2501877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/>
            </a:pPr>
            <a:r>
              <a:rPr b="1" sz="3600"/>
              <a:t>3D-topology</a:t>
            </a:r>
          </a:p>
        </p:txBody>
      </p:sp>
      <p:sp>
        <p:nvSpPr>
          <p:cNvPr id="143" name="Shape 143"/>
          <p:cNvSpPr/>
          <p:nvPr/>
        </p:nvSpPr>
        <p:spPr>
          <a:xfrm>
            <a:off x="11012227" y="4796045"/>
            <a:ext cx="499320" cy="468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600"/>
              <a:t>[7]</a:t>
            </a:r>
          </a:p>
        </p:txBody>
      </p:sp>
      <p:sp>
        <p:nvSpPr>
          <p:cNvPr id="144" name="Shape 144"/>
          <p:cNvSpPr/>
          <p:nvPr/>
        </p:nvSpPr>
        <p:spPr>
          <a:xfrm>
            <a:off x="11156287" y="8454277"/>
            <a:ext cx="499319" cy="468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600"/>
              <a:t>[8]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Conclusion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1264355" indent="-1264355" defTabSz="525779">
              <a:spcBef>
                <a:spcPts val="3700"/>
              </a:spcBef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NoC is an efficient on-chip communication architecture for SoC architectures. Topologies is a key factor in MP-NoC design.</a:t>
            </a:r>
          </a:p>
          <a:p>
            <a:pPr lvl="0" marL="1264355" indent="-1264355" defTabSz="525779">
              <a:spcBef>
                <a:spcPts val="3700"/>
              </a:spcBef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Some architectures can sustain very high data rates at the expense of high-energy dissipation and considerable silicon area overhead, while others can provide a lower data rate and lower energy dissipation levels. </a:t>
            </a:r>
          </a:p>
          <a:p>
            <a:pPr lvl="0" marL="1264355" indent="-1264355" defTabSz="525779">
              <a:spcBef>
                <a:spcPts val="3700"/>
              </a:spcBef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With increasing number of processors in MP-SoC, the 3D topology will be the next hotspot in research.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References</a:t>
            </a:r>
          </a:p>
        </p:txBody>
      </p:sp>
      <p:sp>
        <p:nvSpPr>
          <p:cNvPr id="150" name="Shape 150"/>
          <p:cNvSpPr/>
          <p:nvPr/>
        </p:nvSpPr>
        <p:spPr>
          <a:xfrm>
            <a:off x="407638" y="2217760"/>
            <a:ext cx="12189524" cy="1190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[1] Pratim Pande, Cristian Grecu, Michael Jones, Andre ́ Ivanov and Resve Saleh, “Networks on Chips: A New SoC ParadigmPerformance Evaluation and Design Trade-Offs for Network-on-Chip Interconnect Architectures ,” IEEE TRANSACTIONS ON COMPUTERS, VOL. 54, NO. 8, AUGUST 2005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[2] T. Bjerregaard and S. Mahadevan, “A survey of Research and Practice of Network-on-Chip”, ACM Computing Surveys, Vol. 38, March 2006.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[3] Tetala Neel Kamal Reddy, Ayas Kanta Swain, Jayant Kumar Singh and Kamala Kanta Mahapatra, “PERFORMANCE ASSESSMENT OF DIFFERENT NETWORK-ON-CHIP TOPOLOGIES ”, 2014 2nd International Conference on Devices, Circuits and Systems (ICDCS)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[4] http://download.intel.com/pressroom/kits/Teraflops/Teraflops_Research_Chip_Overview.pdf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[5] César Marcon, Ramon Fernandes, Rodrigo Cataldo, Fernando Grando, Thais Webber, Ana Benso, Letícia B. Poehls, “Tiny NoC: A 3D Mesh Topology with Router Channel Optimization for Area and Latency Minimization”, 2014 27th International Conference on VLSI Design and 2014 13th International Conference on Embedded System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[6] K. Banerjee, S. J. Souri, P. Kapur, and K. C. Saraswat, “3-D ICs: A Novel Chip Design for Improving Deep-Submicrometer Interconnect Performance and Systems-on-Chip Integration,” Proceedings of the IEEE, Vol. 89, No. 5,pp. 602-633, May 2001. </a:t>
            </a:r>
            <a:br>
              <a:rPr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[7] Avik Bose, Prasun Ghosal, Saraju P. Mohanty, “A Low Latency Scalable 3D NoC Using BFT Topology with Table Based Uniform Routing ”,2014 IEEE Computer Society Annual Symposium on VLSI , pp136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[8]Y.-L. Jeang et al. “Mesh-Tree Architecture for Network-on-Chip Design”.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International Conference on Innovative Computing, Information and Control (ICICIC), pp.1-4.2007. </a:t>
            </a:r>
            <a:br>
              <a:rPr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Introduction</a:t>
            </a:r>
          </a:p>
        </p:txBody>
      </p:sp>
      <p:pic>
        <p:nvPicPr>
          <p:cNvPr id="39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8879" y="2351664"/>
            <a:ext cx="4554545" cy="302021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218855" y="3553981"/>
            <a:ext cx="3326309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600"/>
              <a:t>Image processing</a:t>
            </a:r>
          </a:p>
        </p:txBody>
      </p:sp>
      <p:sp>
        <p:nvSpPr>
          <p:cNvPr id="41" name="Shape 41"/>
          <p:cNvSpPr/>
          <p:nvPr/>
        </p:nvSpPr>
        <p:spPr>
          <a:xfrm>
            <a:off x="8079251" y="7113718"/>
            <a:ext cx="4025727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600"/>
              <a:t>Weather computation</a:t>
            </a:r>
          </a:p>
        </p:txBody>
      </p:sp>
      <p:sp>
        <p:nvSpPr>
          <p:cNvPr id="42" name="Shape 42"/>
          <p:cNvSpPr/>
          <p:nvPr/>
        </p:nvSpPr>
        <p:spPr>
          <a:xfrm>
            <a:off x="1299765" y="5549415"/>
            <a:ext cx="465277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500">
                <a:solidFill>
                  <a:srgbClr val="A7A7A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A7A7A7"/>
                </a:solidFill>
              </a:rPr>
              <a:t>http://www.kitware.com/blog/files/128_579534278.jpg</a:t>
            </a:r>
          </a:p>
        </p:txBody>
      </p:sp>
      <p:pic>
        <p:nvPicPr>
          <p:cNvPr id="4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777" y="6057153"/>
            <a:ext cx="6241216" cy="3020214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742083" y="9254904"/>
            <a:ext cx="636060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500">
                <a:solidFill>
                  <a:srgbClr val="A7A7A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A7A7A7"/>
                </a:solidFill>
              </a:rPr>
              <a:t>http://blogs.siam.org/wp-content/uploads/sites/2/2014/01/bunge2web.jpg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Introduction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952500" y="4070350"/>
            <a:ext cx="5334000" cy="4718050"/>
          </a:xfrm>
          <a:prstGeom prst="rect">
            <a:avLst/>
          </a:prstGeom>
        </p:spPr>
        <p:txBody>
          <a:bodyPr/>
          <a:lstStyle/>
          <a:p>
            <a:pPr lvl="0" marL="2048933" indent="-2048933">
              <a:buFont typeface="Times New Roman"/>
              <a:defRPr sz="1800"/>
            </a:pPr>
            <a:r>
              <a:rPr sz="4400">
                <a:latin typeface="Times New Roman"/>
                <a:ea typeface="Times New Roman"/>
                <a:cs typeface="Times New Roman"/>
                <a:sym typeface="Times New Roman"/>
              </a:rPr>
              <a:t>Scalability</a:t>
            </a:r>
          </a:p>
          <a:p>
            <a:pPr lvl="0" marL="2048933" indent="-2048933">
              <a:buFont typeface="Times New Roman"/>
              <a:defRPr sz="1800"/>
            </a:pPr>
            <a:r>
              <a:rPr sz="4400">
                <a:latin typeface="Times New Roman"/>
                <a:ea typeface="Times New Roman"/>
                <a:cs typeface="Times New Roman"/>
                <a:sym typeface="Times New Roman"/>
              </a:rPr>
              <a:t>Communication efficiency</a:t>
            </a:r>
          </a:p>
          <a:p>
            <a:pPr lvl="0" marL="2048933" indent="-2048933">
              <a:buFont typeface="Times New Roman"/>
              <a:defRPr sz="1800"/>
            </a:pPr>
            <a:r>
              <a:rPr sz="4400">
                <a:latin typeface="Times New Roman"/>
                <a:ea typeface="Times New Roman"/>
                <a:cs typeface="Times New Roman"/>
                <a:sym typeface="Times New Roman"/>
              </a:rPr>
              <a:t>Power consumption</a:t>
            </a:r>
          </a:p>
        </p:txBody>
      </p:sp>
      <p:pic>
        <p:nvPicPr>
          <p:cNvPr id="4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010" y="2603500"/>
            <a:ext cx="4009431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775529" y="3683247"/>
            <a:ext cx="3181351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800">
                <a:latin typeface="Times New Roman"/>
                <a:ea typeface="Times New Roman"/>
                <a:cs typeface="Times New Roman"/>
                <a:sym typeface="Times New Roman"/>
              </a:rPr>
              <a:t>Problems</a:t>
            </a: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50" name="Shape 50"/>
          <p:cNvSpPr/>
          <p:nvPr/>
        </p:nvSpPr>
        <p:spPr>
          <a:xfrm>
            <a:off x="87981" y="2331042"/>
            <a:ext cx="7873170" cy="74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600"/>
              <a:t>Shared medium arbitrated bus[1]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Introduction</a:t>
            </a:r>
          </a:p>
        </p:txBody>
      </p:sp>
      <p:pic>
        <p:nvPicPr>
          <p:cNvPr id="53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6818" y="3959562"/>
            <a:ext cx="7934881" cy="422948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489809" y="3062833"/>
            <a:ext cx="3903613" cy="85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5400"/>
              <a:t>New concept:</a:t>
            </a:r>
          </a:p>
        </p:txBody>
      </p:sp>
      <p:sp>
        <p:nvSpPr>
          <p:cNvPr id="55" name="Shape 55"/>
          <p:cNvSpPr/>
          <p:nvPr/>
        </p:nvSpPr>
        <p:spPr>
          <a:xfrm>
            <a:off x="816336" y="4678884"/>
            <a:ext cx="3250557" cy="11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Network on chip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(NoC)[2]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534911" y="3688846"/>
            <a:ext cx="5334003" cy="933956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5600"/>
              <a:t>Network topology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472573" y="4836640"/>
            <a:ext cx="5334003" cy="410210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200"/>
              <a:t>The organization of the shared router nodes and channels in an on-chip network[1]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6286497" y="951498"/>
            <a:ext cx="5889130" cy="7622003"/>
            <a:chOff x="0" y="0"/>
            <a:chExt cx="5889128" cy="7622001"/>
          </a:xfrm>
        </p:grpSpPr>
        <p:pic>
          <p:nvPicPr>
            <p:cNvPr id="59" name="image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918" y="3071790"/>
              <a:ext cx="2343648" cy="24999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8740" y="-1"/>
              <a:ext cx="2630387" cy="273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image6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58740" y="3046076"/>
              <a:ext cx="2630387" cy="25513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image7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213" y="6214920"/>
              <a:ext cx="2630387" cy="1407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mage8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58740" y="6214920"/>
              <a:ext cx="2630388" cy="1407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image9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308729"/>
              <a:ext cx="2423567" cy="2428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614830" y="480635"/>
            <a:ext cx="5334003" cy="398780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6000"/>
              <a:t>Principal: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614830" y="4787212"/>
            <a:ext cx="5334003" cy="41021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Power consumption</a:t>
            </a:r>
          </a:p>
          <a:p>
            <a:pPr lvl="0"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Area</a:t>
            </a:r>
          </a:p>
          <a:p>
            <a:pPr lvl="0"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Throughput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6286497" y="951498"/>
            <a:ext cx="5889130" cy="7622003"/>
            <a:chOff x="0" y="0"/>
            <a:chExt cx="5889128" cy="7622001"/>
          </a:xfrm>
        </p:grpSpPr>
        <p:pic>
          <p:nvPicPr>
            <p:cNvPr id="69" name="image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918" y="3071790"/>
              <a:ext cx="2343648" cy="24999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8740" y="-1"/>
              <a:ext cx="2630387" cy="273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image6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58740" y="3046076"/>
              <a:ext cx="2630387" cy="25513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image7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213" y="6214920"/>
              <a:ext cx="2630387" cy="1407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image8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58740" y="6214920"/>
              <a:ext cx="2630388" cy="1407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9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308729"/>
              <a:ext cx="2423567" cy="2428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831850" y="757632"/>
            <a:ext cx="4806950" cy="142240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Overview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831850" y="4686300"/>
            <a:ext cx="3930650" cy="113030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5400"/>
              <a:t>Classification</a:t>
            </a:r>
          </a:p>
        </p:txBody>
      </p:sp>
      <p:pic>
        <p:nvPicPr>
          <p:cNvPr id="79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7993" y="757633"/>
            <a:ext cx="6874576" cy="8291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8000"/>
              <a:t>2D mesh in CLICHE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578553" y="2537941"/>
            <a:ext cx="5334003" cy="3595686"/>
          </a:xfrm>
          <a:prstGeom prst="rect">
            <a:avLst/>
          </a:prstGeom>
        </p:spPr>
        <p:txBody>
          <a:bodyPr/>
          <a:lstStyle/>
          <a:p>
            <a:pPr lvl="0" marL="342900" indent="-342900"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Most common among all interconnection topologies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42900" indent="-342900">
              <a:buFont typeface="Times New Roman"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It allows incorporation of large number of IP cores in a regular-shape structure [1][2]</a:t>
            </a:r>
          </a:p>
        </p:txBody>
      </p:sp>
      <p:pic>
        <p:nvPicPr>
          <p:cNvPr id="83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562" y="2755687"/>
            <a:ext cx="5969676" cy="5982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1552" y="6958955"/>
            <a:ext cx="2828995" cy="177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