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35054D-E123-4045-8635-1A5C71F7D5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4EDCE2-5208-4B1E-97F7-D58E1476BA5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dailytech.com/nimage/31455_large_CC.jpg" TargetMode="External"/><Relationship Id="rId3" Type="http://schemas.openxmlformats.org/officeDocument/2006/relationships/hyperlink" Target="http://mschnlnine.vo.llnwd.net/d1/inetpub/kevinremde/Images/679669067395_DBE9/image_3.png" TargetMode="External"/><Relationship Id="rId7" Type="http://schemas.openxmlformats.org/officeDocument/2006/relationships/hyperlink" Target="http://www.worldwatch.org/files/images/pubs/mag/pc-pollution.gif" TargetMode="External"/><Relationship Id="rId2" Type="http://schemas.openxmlformats.org/officeDocument/2006/relationships/hyperlink" Target="http://thoughtsoncloud.com/wp-content/uploads/2014/03/What-is-cloud-computing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jcsi.org/papers/IJCSI-9-1-1-238-246.pdf" TargetMode="External"/><Relationship Id="rId5" Type="http://schemas.openxmlformats.org/officeDocument/2006/relationships/hyperlink" Target="http://pixabay.com/static/uploads/photo/2014/04/03/10/06/scales-309810_640.png" TargetMode="External"/><Relationship Id="rId4" Type="http://schemas.openxmlformats.org/officeDocument/2006/relationships/hyperlink" Target="http://cdn.xenlife.com.au/wp-content/uploads/nuvem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0"/>
            <a:ext cx="7010400" cy="1066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Power Distribution and Redistribution of Workloads in Cloud Computing Facilities</a:t>
            </a: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Cornell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CARTON</a:t>
            </a:r>
            <a:endParaRPr lang="en-US" dirty="0" smtClean="0"/>
          </a:p>
          <a:p>
            <a:pPr lvl="1"/>
            <a:r>
              <a:rPr lang="en-US" dirty="0" smtClean="0"/>
              <a:t>Unifies Load Balancing (LB) and Distributed Rate Limiting (DRL)</a:t>
            </a:r>
          </a:p>
          <a:p>
            <a:pPr lvl="1"/>
            <a:r>
              <a:rPr lang="en-US" dirty="0" smtClean="0"/>
              <a:t>LB equally distributes jobs to different nodes</a:t>
            </a:r>
          </a:p>
          <a:p>
            <a:pPr lvl="1"/>
            <a:r>
              <a:rPr lang="en-US" dirty="0" smtClean="0"/>
              <a:t>DRL assures resources are allocated so that performance levels at all nodes are equal</a:t>
            </a:r>
          </a:p>
          <a:p>
            <a:pPr lvl="1"/>
            <a:r>
              <a:rPr lang="en-US" dirty="0" smtClean="0"/>
              <a:t>Low overhead, easy to implement</a:t>
            </a:r>
          </a:p>
        </p:txBody>
      </p:sp>
    </p:spTree>
    <p:extLst>
      <p:ext uri="{BB962C8B-B14F-4D97-AF65-F5344CB8AC3E}">
        <p14:creationId xmlns:p14="http://schemas.microsoft.com/office/powerpoint/2010/main" val="365774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Biased </a:t>
            </a:r>
            <a:r>
              <a:rPr lang="en-US" dirty="0" smtClean="0"/>
              <a:t>Random Sampling</a:t>
            </a:r>
          </a:p>
          <a:p>
            <a:pPr lvl="1"/>
            <a:r>
              <a:rPr lang="en-US" dirty="0" smtClean="0"/>
              <a:t>Randomly samples the system domain to achieve self-organization</a:t>
            </a:r>
          </a:p>
          <a:p>
            <a:pPr lvl="1"/>
            <a:r>
              <a:rPr lang="en-US" dirty="0" smtClean="0"/>
              <a:t>Balances the load across all nodes</a:t>
            </a:r>
          </a:p>
          <a:p>
            <a:pPr lvl="1"/>
            <a:r>
              <a:rPr lang="en-US" dirty="0" smtClean="0"/>
              <a:t>Performs well with system of many similar nodes</a:t>
            </a:r>
          </a:p>
          <a:p>
            <a:pPr lvl="1"/>
            <a:r>
              <a:rPr lang="en-US" dirty="0" smtClean="0"/>
              <a:t>Degrades as node diversity increases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Honeybee </a:t>
            </a:r>
            <a:r>
              <a:rPr lang="en-US" dirty="0" smtClean="0"/>
              <a:t>Foraging Behavior</a:t>
            </a:r>
          </a:p>
          <a:p>
            <a:pPr lvl="1"/>
            <a:r>
              <a:rPr lang="en-US" dirty="0" smtClean="0"/>
              <a:t>Inspired by bees in nature</a:t>
            </a:r>
          </a:p>
          <a:p>
            <a:pPr lvl="1"/>
            <a:r>
              <a:rPr lang="en-US" dirty="0" smtClean="0"/>
              <a:t>Global load balancing is achieved through local actions of each node</a:t>
            </a:r>
          </a:p>
          <a:p>
            <a:pPr lvl="1"/>
            <a:r>
              <a:rPr lang="en-US" dirty="0" smtClean="0"/>
              <a:t>Performs well with a diverse system of nodes and request types</a:t>
            </a:r>
          </a:p>
          <a:p>
            <a:pPr lvl="1"/>
            <a:r>
              <a:rPr lang="en-US" dirty="0" smtClean="0"/>
              <a:t>Throughput does not scale with system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5" t="27696" r="23457" b="28398"/>
          <a:stretch/>
        </p:blipFill>
        <p:spPr bwMode="auto">
          <a:xfrm>
            <a:off x="76200" y="533400"/>
            <a:ext cx="890484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T15 = CARTON</a:t>
            </a:r>
          </a:p>
          <a:p>
            <a:pPr lvl="1"/>
            <a:r>
              <a:rPr lang="en-US" dirty="0" smtClean="0"/>
              <a:t>T10 = Biased Random Sampling</a:t>
            </a:r>
          </a:p>
          <a:p>
            <a:pPr lvl="1"/>
            <a:r>
              <a:rPr lang="en-US" dirty="0" smtClean="0"/>
              <a:t>T9 = Honeybee Foraging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Consumption and Energy Efficiency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8600" y="1216152"/>
            <a:ext cx="4635246" cy="49377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Process efficiency correlates with energy efficiency</a:t>
            </a:r>
          </a:p>
          <a:p>
            <a:r>
              <a:rPr lang="en-US" dirty="0" smtClean="0"/>
              <a:t>No algorithm explicitly addresses this issue</a:t>
            </a:r>
          </a:p>
          <a:p>
            <a:r>
              <a:rPr lang="en-US" dirty="0" smtClean="0"/>
              <a:t>Cloud holds promise for green computing</a:t>
            </a:r>
          </a:p>
          <a:p>
            <a:r>
              <a:rPr lang="en-US" dirty="0" smtClean="0"/>
              <a:t>Active area of research</a:t>
            </a:r>
            <a:endParaRPr lang="en-US" dirty="0"/>
          </a:p>
        </p:txBody>
      </p:sp>
      <p:pic>
        <p:nvPicPr>
          <p:cNvPr id="6146" name="Picture 2" descr="http://www.worldwatch.org/files/images/pubs/mag/pc-pollu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2667000" cy="346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0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</a:p>
          <a:p>
            <a:pPr lvl="1"/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Importance</a:t>
            </a:r>
          </a:p>
          <a:p>
            <a:pPr lvl="1"/>
            <a:r>
              <a:rPr lang="en-US" dirty="0" smtClean="0"/>
              <a:t>Different methods</a:t>
            </a:r>
          </a:p>
          <a:p>
            <a:pPr lvl="1"/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Power consumption</a:t>
            </a:r>
          </a:p>
          <a:p>
            <a:endParaRPr lang="en-US" dirty="0"/>
          </a:p>
          <a:p>
            <a:r>
              <a:rPr lang="en-US" dirty="0" smtClean="0"/>
              <a:t>Thank you!</a:t>
            </a:r>
          </a:p>
          <a:p>
            <a:pPr lvl="1"/>
            <a:endParaRPr lang="en-US" dirty="0"/>
          </a:p>
        </p:txBody>
      </p:sp>
      <p:pic>
        <p:nvPicPr>
          <p:cNvPr id="7170" name="Picture 2" descr="http://images.dailytech.com/nimage/31455_large_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36532"/>
            <a:ext cx="4139648" cy="328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77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Al-</a:t>
            </a:r>
            <a:r>
              <a:rPr lang="en-US" dirty="0" err="1"/>
              <a:t>Rayis</a:t>
            </a:r>
            <a:r>
              <a:rPr lang="en-US" dirty="0"/>
              <a:t>, E., &amp; </a:t>
            </a:r>
            <a:r>
              <a:rPr lang="en-US" dirty="0" err="1"/>
              <a:t>Kurdi</a:t>
            </a:r>
            <a:r>
              <a:rPr lang="en-US" dirty="0"/>
              <a:t>, H. (2013, November 20-22). </a:t>
            </a:r>
            <a:r>
              <a:rPr lang="en-US" i="1" dirty="0"/>
              <a:t>Performance analysis of load balancing architectures in cloud computing</a:t>
            </a:r>
            <a:r>
              <a:rPr lang="en-US" dirty="0"/>
              <a:t>.  Paper presented at the European Modelling Symposium, Manchester, England. </a:t>
            </a:r>
            <a:r>
              <a:rPr lang="en-US" dirty="0" err="1"/>
              <a:t>doi</a:t>
            </a:r>
            <a:r>
              <a:rPr lang="en-US" dirty="0"/>
              <a:t>: </a:t>
            </a:r>
            <a:r>
              <a:rPr lang="en-US" dirty="0" smtClean="0"/>
              <a:t>10.1109/EMS.2013.10</a:t>
            </a:r>
          </a:p>
          <a:p>
            <a:r>
              <a:rPr lang="en-US" dirty="0" err="1"/>
              <a:t>Guo</a:t>
            </a:r>
            <a:r>
              <a:rPr lang="en-US" dirty="0"/>
              <a:t>, L., Zheng, F., Hu, Y., Xiao L., &amp; Liu, L. (2013) Analysis and research of cloud computing data center. </a:t>
            </a:r>
            <a:r>
              <a:rPr lang="en-US" i="1" dirty="0"/>
              <a:t>Applied Mechanics and Materials, 427-429</a:t>
            </a:r>
            <a:r>
              <a:rPr lang="en-US" dirty="0"/>
              <a:t>, 2184-2187.</a:t>
            </a:r>
          </a:p>
          <a:p>
            <a:r>
              <a:rPr lang="en-US" dirty="0" err="1"/>
              <a:t>Hamdaqa</a:t>
            </a:r>
            <a:r>
              <a:rPr lang="en-US" dirty="0"/>
              <a:t>, M., &amp; </a:t>
            </a:r>
            <a:r>
              <a:rPr lang="en-US" dirty="0" err="1"/>
              <a:t>Tahvildari</a:t>
            </a:r>
            <a:r>
              <a:rPr lang="en-US" dirty="0"/>
              <a:t>, L. (2012). Cloud computing uncovered: A research landscape. </a:t>
            </a:r>
            <a:r>
              <a:rPr lang="en-US" i="1" dirty="0"/>
              <a:t>Advances in Computers, 86</a:t>
            </a:r>
            <a:r>
              <a:rPr lang="en-US" dirty="0"/>
              <a:t>, 41-84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Kansal</a:t>
            </a:r>
            <a:r>
              <a:rPr lang="en-US" dirty="0" smtClean="0"/>
              <a:t>, N. J., &amp; Chana, I. (2012) Cloud load </a:t>
            </a:r>
            <a:r>
              <a:rPr lang="en-US" dirty="0"/>
              <a:t>b</a:t>
            </a:r>
            <a:r>
              <a:rPr lang="en-US" dirty="0" smtClean="0"/>
              <a:t>alancing techniques:  A step </a:t>
            </a:r>
            <a:r>
              <a:rPr lang="en-US" dirty="0"/>
              <a:t>t</a:t>
            </a:r>
            <a:r>
              <a:rPr lang="en-US" dirty="0" smtClean="0"/>
              <a:t>owards </a:t>
            </a:r>
            <a:r>
              <a:rPr lang="en-US" dirty="0"/>
              <a:t>g</a:t>
            </a:r>
            <a:r>
              <a:rPr lang="en-US" dirty="0" smtClean="0"/>
              <a:t>reen </a:t>
            </a:r>
            <a:r>
              <a:rPr lang="en-US" dirty="0"/>
              <a:t>c</a:t>
            </a:r>
            <a:r>
              <a:rPr lang="en-US" dirty="0" smtClean="0"/>
              <a:t>omputing. </a:t>
            </a:r>
            <a:r>
              <a:rPr lang="en-US" i="1" dirty="0" smtClean="0"/>
              <a:t>International Journal of Computer Science Issues, 9</a:t>
            </a:r>
            <a:r>
              <a:rPr lang="en-US" dirty="0" smtClean="0"/>
              <a:t>(1), 238-246.</a:t>
            </a:r>
          </a:p>
          <a:p>
            <a:r>
              <a:rPr lang="en-US" dirty="0" err="1" smtClean="0"/>
              <a:t>Kansal</a:t>
            </a:r>
            <a:r>
              <a:rPr lang="en-US" dirty="0" smtClean="0"/>
              <a:t>, N.J. , &amp; Chana, I. (2012) Existing load </a:t>
            </a:r>
            <a:r>
              <a:rPr lang="en-US" dirty="0"/>
              <a:t>b</a:t>
            </a:r>
            <a:r>
              <a:rPr lang="en-US" dirty="0" smtClean="0"/>
              <a:t>alancing techniques in cloud </a:t>
            </a:r>
            <a:r>
              <a:rPr lang="en-US" dirty="0"/>
              <a:t>c</a:t>
            </a:r>
            <a:r>
              <a:rPr lang="en-US" dirty="0" smtClean="0"/>
              <a:t>omputing: A systematic review.  </a:t>
            </a:r>
            <a:r>
              <a:rPr lang="en-US" i="1" dirty="0" smtClean="0"/>
              <a:t>Journal of Information Systems and Communication, 3</a:t>
            </a:r>
            <a:r>
              <a:rPr lang="en-US" dirty="0" smtClean="0"/>
              <a:t>(1), 87-91.</a:t>
            </a:r>
          </a:p>
          <a:p>
            <a:r>
              <a:rPr lang="en-US" dirty="0" smtClean="0"/>
              <a:t>Kaur, R., &amp; </a:t>
            </a:r>
            <a:r>
              <a:rPr lang="en-US" dirty="0" err="1" smtClean="0"/>
              <a:t>Luthra</a:t>
            </a:r>
            <a:r>
              <a:rPr lang="en-US" dirty="0" smtClean="0"/>
              <a:t>, P. (2014, March 21). </a:t>
            </a:r>
            <a:r>
              <a:rPr lang="en-US" i="1" dirty="0" smtClean="0"/>
              <a:t>Load balancing in cloud computing</a:t>
            </a:r>
            <a:r>
              <a:rPr lang="en-US" dirty="0" smtClean="0"/>
              <a:t>. Paper presented at the International Conference on Recent Trends in Information, Telecommunication and Computing, Chandigarh, India. </a:t>
            </a:r>
            <a:r>
              <a:rPr lang="en-US" dirty="0" err="1"/>
              <a:t>d</a:t>
            </a:r>
            <a:r>
              <a:rPr lang="en-US" dirty="0" err="1" smtClean="0"/>
              <a:t>oi</a:t>
            </a:r>
            <a:r>
              <a:rPr lang="en-US" dirty="0" smtClean="0"/>
              <a:t>: 02.ITC.2014.5.92</a:t>
            </a:r>
          </a:p>
          <a:p>
            <a:r>
              <a:rPr lang="en-US" dirty="0" smtClean="0"/>
              <a:t>National Institute of Standards and Technology. (2011). </a:t>
            </a:r>
            <a:r>
              <a:rPr lang="en-US" i="1" dirty="0" smtClean="0"/>
              <a:t>The NIST Definition of Cloud Computing</a:t>
            </a:r>
            <a:r>
              <a:rPr lang="en-US" dirty="0" smtClean="0"/>
              <a:t> (NIST Special Publication 800-145). Gaithersburg, MD: U.S. Department of Commerce.</a:t>
            </a:r>
          </a:p>
        </p:txBody>
      </p:sp>
    </p:spTree>
    <p:extLst>
      <p:ext uri="{BB962C8B-B14F-4D97-AF65-F5344CB8AC3E}">
        <p14:creationId xmlns:p14="http://schemas.microsoft.com/office/powerpoint/2010/main" val="1351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thoughtsoncloud.com/wp-content/uploads/2014/03/What-is-cloud-computing.png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mschnlnine.vo.llnwd.net/d1/inetpub/kevinremde/Images/679669067395_DBE9/image_3.png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cdn.xenlife.com.au/wp-content/uploads/nuvem.jpg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pixabay.com/static/uploads/photo/2014/04/03/10/06/scales-309810_640.png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www.ijcsi.org/papers/IJCSI-9-1-1-238-246.pdf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www.worldwatch.org/files/images/pubs/mag/pc-pollution.gif</a:t>
            </a:r>
            <a:endParaRPr lang="en-US" dirty="0" smtClean="0"/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images.dailytech.com/nimage/31455_large_CC.jpg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23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cloud computing?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://thoughtsoncloud.com/wp-content/uploads/2014/03/What-is-cloud-comput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253" y="1371600"/>
            <a:ext cx="6629400" cy="49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8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NIST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219200"/>
            <a:ext cx="7696200" cy="49377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Five </a:t>
            </a:r>
            <a:r>
              <a:rPr lang="en-US" dirty="0" smtClean="0"/>
              <a:t>Essential Characteristics:</a:t>
            </a:r>
          </a:p>
          <a:p>
            <a:pPr lvl="1"/>
            <a:r>
              <a:rPr lang="en-US" dirty="0" smtClean="0"/>
              <a:t>On-demand self-service</a:t>
            </a:r>
          </a:p>
          <a:p>
            <a:pPr lvl="1"/>
            <a:r>
              <a:rPr lang="en-US" dirty="0" smtClean="0"/>
              <a:t>Broad network access</a:t>
            </a:r>
          </a:p>
          <a:p>
            <a:pPr lvl="1"/>
            <a:r>
              <a:rPr lang="en-US" dirty="0" smtClean="0"/>
              <a:t>Resource pooling</a:t>
            </a:r>
          </a:p>
          <a:p>
            <a:pPr lvl="1"/>
            <a:r>
              <a:rPr lang="en-US" dirty="0" smtClean="0"/>
              <a:t>Rapid elasticity</a:t>
            </a:r>
          </a:p>
          <a:p>
            <a:pPr lvl="1"/>
            <a:r>
              <a:rPr lang="en-US" dirty="0" smtClean="0"/>
              <a:t>Measured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1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2011 NIST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937760"/>
          </a:xfrm>
        </p:spPr>
        <p:txBody>
          <a:bodyPr/>
          <a:lstStyle/>
          <a:p>
            <a:r>
              <a:rPr lang="en-US" dirty="0" smtClean="0"/>
              <a:t>Service Models:</a:t>
            </a:r>
          </a:p>
          <a:p>
            <a:pPr lvl="1"/>
            <a:r>
              <a:rPr lang="en-US" dirty="0" smtClean="0"/>
              <a:t>Software as a Service (SaaS)</a:t>
            </a:r>
          </a:p>
          <a:p>
            <a:pPr lvl="1"/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 descr="http://mschnlnine.vo.llnwd.net/d1/inetpub/kevinremde/Images/679669067395_DBE9/image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80084"/>
            <a:ext cx="5076793" cy="314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8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2011 NIST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219200"/>
            <a:ext cx="7696200" cy="49377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Deployment </a:t>
            </a:r>
            <a:r>
              <a:rPr lang="en-US" dirty="0" smtClean="0"/>
              <a:t>Models:</a:t>
            </a:r>
          </a:p>
          <a:p>
            <a:pPr lvl="1"/>
            <a:r>
              <a:rPr lang="en-US" dirty="0" smtClean="0"/>
              <a:t>Private</a:t>
            </a:r>
          </a:p>
          <a:p>
            <a:pPr lvl="1"/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Hybrid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Cloud Computing?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Lower initial cost, faster implementation, lower overhead, ease of access, superior service, etc.</a:t>
            </a:r>
            <a:endParaRPr lang="en-US" dirty="0"/>
          </a:p>
        </p:txBody>
      </p:sp>
      <p:pic>
        <p:nvPicPr>
          <p:cNvPr id="3074" name="Picture 2" descr="http://cdn.xenlife.com.au/wp-content/uploads/nuv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399"/>
            <a:ext cx="5568282" cy="393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3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219200"/>
            <a:ext cx="7696200" cy="49377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Virtualization</a:t>
            </a:r>
            <a:endParaRPr lang="en-US" dirty="0" smtClean="0"/>
          </a:p>
          <a:p>
            <a:r>
              <a:rPr lang="en-US" dirty="0" smtClean="0"/>
              <a:t>Load Balancing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VectorDot</a:t>
            </a:r>
            <a:r>
              <a:rPr lang="en-US" dirty="0" smtClean="0"/>
              <a:t>, CARTON, Event-Driven, CLBVM, LBVS, Biased Random Sampling,  Active Clustering, COMPARE AND BALANCE, Join-Idle-Queue, Honeybee Foraging Behavior, (OLB + LBMM), and more…</a:t>
            </a:r>
            <a:endParaRPr lang="en-US" dirty="0"/>
          </a:p>
        </p:txBody>
      </p:sp>
      <p:pic>
        <p:nvPicPr>
          <p:cNvPr id="4098" name="Picture 2" descr="Scales, Balance, Measure, Weigh, Blue, Black, Lib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84812"/>
            <a:ext cx="4064014" cy="404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219200"/>
            <a:ext cx="7696200" cy="493776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Performance</a:t>
            </a:r>
            <a:endParaRPr lang="en-US" dirty="0" smtClean="0"/>
          </a:p>
          <a:p>
            <a:r>
              <a:rPr lang="en-US" dirty="0" smtClean="0"/>
              <a:t>Response Time</a:t>
            </a:r>
            <a:endParaRPr lang="en-US" dirty="0"/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Overhead</a:t>
            </a:r>
          </a:p>
          <a:p>
            <a:r>
              <a:rPr lang="en-US" dirty="0" smtClean="0"/>
              <a:t>Throughput</a:t>
            </a:r>
          </a:p>
          <a:p>
            <a:r>
              <a:rPr lang="en-US" dirty="0" smtClean="0"/>
              <a:t>Resource Utilization</a:t>
            </a:r>
          </a:p>
          <a:p>
            <a:r>
              <a:rPr lang="en-US" dirty="0" smtClean="0"/>
              <a:t>Fault Tolerance</a:t>
            </a:r>
          </a:p>
          <a:p>
            <a:r>
              <a:rPr lang="en-US" dirty="0" smtClean="0"/>
              <a:t>Migration Time</a:t>
            </a:r>
          </a:p>
          <a:p>
            <a:r>
              <a:rPr lang="en-US" dirty="0" smtClean="0"/>
              <a:t>Energy Consumption</a:t>
            </a:r>
          </a:p>
          <a:p>
            <a:r>
              <a:rPr lang="en-US" dirty="0" smtClean="0"/>
              <a:t>Carbon Emission</a:t>
            </a:r>
          </a:p>
        </p:txBody>
      </p:sp>
    </p:spTree>
    <p:extLst>
      <p:ext uri="{BB962C8B-B14F-4D97-AF65-F5344CB8AC3E}">
        <p14:creationId xmlns:p14="http://schemas.microsoft.com/office/powerpoint/2010/main" val="9967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275</TotalTime>
  <Words>615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Power Distribution and Redistribution of Workloads in Cloud Computing Facilities</vt:lpstr>
      <vt:lpstr>What is cloud computing?</vt:lpstr>
      <vt:lpstr>2011 NIST Definition</vt:lpstr>
      <vt:lpstr>2011 NIST Definition</vt:lpstr>
      <vt:lpstr>2011 NIST Definition</vt:lpstr>
      <vt:lpstr>Why Cloud Computing?</vt:lpstr>
      <vt:lpstr>How does it work?</vt:lpstr>
      <vt:lpstr>Load Balancing Techniques</vt:lpstr>
      <vt:lpstr>Load Balancing Metrics</vt:lpstr>
      <vt:lpstr>Some Examples</vt:lpstr>
      <vt:lpstr>Some Examples</vt:lpstr>
      <vt:lpstr>Some Examples</vt:lpstr>
      <vt:lpstr>PowerPoint Presentation</vt:lpstr>
      <vt:lpstr>Power Consumption and Energy Efficiency</vt:lpstr>
      <vt:lpstr>Conclusion</vt:lpstr>
      <vt:lpstr>Bibliography</vt:lpstr>
      <vt:lpstr>Image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Distribution and Redistribution of Workloads in Cloud Computing Facilities</dc:title>
  <dc:creator>Cornell</dc:creator>
  <cp:lastModifiedBy>Cornell</cp:lastModifiedBy>
  <cp:revision>54</cp:revision>
  <dcterms:created xsi:type="dcterms:W3CDTF">2014-12-01T14:43:51Z</dcterms:created>
  <dcterms:modified xsi:type="dcterms:W3CDTF">2014-12-02T06:04:07Z</dcterms:modified>
</cp:coreProperties>
</file>