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7" r:id="rId11"/>
    <p:sldId id="265" r:id="rId12"/>
    <p:sldId id="266" r:id="rId13"/>
    <p:sldId id="269" r:id="rId14"/>
    <p:sldId id="271" r:id="rId15"/>
    <p:sldId id="273" r:id="rId16"/>
    <p:sldId id="27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7" autoAdjust="0"/>
    <p:restoredTop sz="94660"/>
  </p:normalViewPr>
  <p:slideViewPr>
    <p:cSldViewPr snapToGrid="0" snapToObjects="1">
      <p:cViewPr>
        <p:scale>
          <a:sx n="178" d="100"/>
          <a:sy n="178" d="100"/>
        </p:scale>
        <p:origin x="-888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455AC-78E1-DA43-8EF9-6F01F7F173A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6F3E-1083-B14D-A0F6-53EC7FB1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6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0E1BE-DA46-6C4B-83D3-2C689A474540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AD359-379A-5E42-8917-DD856A9EA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Keywords: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COMPUTE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Elastic Load Balancing automatically distributes incoming application traffic across multiple Amazon EC2 instances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Networking essential to connect instances and VM interoperability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Research developed local node utility function w/ resources governed</a:t>
            </a:r>
            <a:r>
              <a:rPr lang="en-US" baseline="0" dirty="0" smtClean="0"/>
              <a:t> by a global VM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Focus on utilizing cloud resources for HPC applications such as</a:t>
            </a:r>
            <a:r>
              <a:rPr lang="en-US" baseline="0" dirty="0" smtClean="0"/>
              <a:t> modeling subatomic quark interaction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10K node (1 processor</a:t>
            </a:r>
            <a:r>
              <a:rPr lang="en-US" baseline="0" dirty="0" smtClean="0"/>
              <a:t> per node) vs. equivalent # instances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Increased</a:t>
            </a:r>
            <a:r>
              <a:rPr lang="en-US" baseline="0" dirty="0" smtClean="0"/>
              <a:t> overhead due to shared nature of virtualized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Differences in underlying non-virtualized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Specialized hardware components that are difficult to emulate, such as ASICs for node communication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Developers creating frameworks to execute common analysis tools such as R-scripts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Amazon Web Services, a subsidiary of </a:t>
            </a:r>
            <a:r>
              <a:rPr lang="en-US" dirty="0" err="1" smtClean="0"/>
              <a:t>Amazon.com</a:t>
            </a:r>
            <a:r>
              <a:rPr lang="en-US" dirty="0" smtClean="0"/>
              <a:t>, Inc. offers a number of remote computing products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Products offer services in compute &amp; networking, storage, databases, and application management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These</a:t>
            </a:r>
            <a:r>
              <a:rPr lang="en-US" baseline="0" dirty="0" smtClean="0"/>
              <a:t> cloud-based products utilize virtual machines in their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"Cloud Computing", by definition, refers to the on-demand delivery of IT resources and applications via the Internet with pay-as-you-go pricing. [2]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Computational resources are shared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Idea evolved from time-sharing on large mainframe computers in the 1950s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Cloud computing utilizes a Service-oriented Architecture, grid computing (distributed, parallel with virtual computer API), and virtualization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Virtualization achieved through Virtual Machines, so what are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 An operating system or application environment that is installed on software which imitates dedicated hardware </a:t>
            </a:r>
            <a:r>
              <a:rPr lang="en-US" baseline="30000" dirty="0" smtClean="0"/>
              <a:t>[2]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Virtual machine manager (hypervisor) emulates the operating system/app environment’s hardware (vs. simulates</a:t>
            </a:r>
            <a:r>
              <a:rPr lang="en-US" baseline="0" dirty="0" smtClean="0"/>
              <a:t> w/out firmware)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Powerful because user maintains experience of OS or environment, but hardware usage is optimized through flexible allocation of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VIRTUALIZATION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Amazon</a:t>
            </a:r>
            <a:r>
              <a:rPr lang="en-US" baseline="0" dirty="0" smtClean="0"/>
              <a:t> has datacenters throughout world with necessary hardware for virtual machines (run OS, servers, databases)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centralizing components (memory, processing, storage) and employing virtualization, they are able to offer flexible remote computing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Let’s take a look at one of most popular services, Elastic Compute Cloud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Virtual computing environment that</a:t>
            </a:r>
            <a:r>
              <a:rPr lang="en-US" baseline="0" dirty="0" smtClean="0"/>
              <a:t> </a:t>
            </a:r>
            <a:r>
              <a:rPr lang="en-US" dirty="0" smtClean="0"/>
              <a:t>provides a web services API for launching and managing</a:t>
            </a:r>
            <a:r>
              <a:rPr lang="en-US" baseline="0" dirty="0" smtClean="0"/>
              <a:t> </a:t>
            </a:r>
            <a:r>
              <a:rPr lang="en-US" dirty="0" smtClean="0"/>
              <a:t>virtual machine instances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CPU capacity is defined in terms of an abstract Amazon</a:t>
            </a:r>
            <a:r>
              <a:rPr lang="en-US" baseline="0" dirty="0" smtClean="0"/>
              <a:t> </a:t>
            </a:r>
            <a:r>
              <a:rPr lang="en-US" dirty="0" smtClean="0"/>
              <a:t>EC2 Compute Unit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Nodes connected by gigabit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ethernet</a:t>
            </a:r>
            <a:r>
              <a:rPr lang="en-US" baseline="0" dirty="0" smtClean="0"/>
              <a:t>, Amazon also provides Elastic Block Storage to manage memory between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Qualitative comparison of</a:t>
            </a:r>
            <a:r>
              <a:rPr lang="en-US" baseline="0" dirty="0" smtClean="0"/>
              <a:t> differences between AWS and Google’s Cloud solution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300Mbps vs. 25Mbps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Instance start/restart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AD359-379A-5E42-8917-DD856A9EA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AB72-8570-D844-A9C5-54A2C5D09E23}" type="datetime1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2645" y="4771648"/>
            <a:ext cx="2895600" cy="273844"/>
          </a:xfrm>
        </p:spPr>
        <p:txBody>
          <a:bodyPr/>
          <a:lstStyle>
            <a:lvl1pPr>
              <a:defRPr sz="6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00" y="4771648"/>
            <a:ext cx="326281" cy="273844"/>
          </a:xfrm>
        </p:spPr>
        <p:txBody>
          <a:bodyPr/>
          <a:lstStyle/>
          <a:p>
            <a:fld id="{9CA2C129-A50C-F542-8892-A87E660B1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1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54697"/>
            <a:ext cx="8229600" cy="53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895301"/>
            <a:ext cx="8229600" cy="350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111" y="4771648"/>
            <a:ext cx="618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BBF13C3-D198-A743-AA62-46EC7699C418}" type="datetime1">
              <a:rPr lang="en-US" smtClean="0"/>
              <a:t>12/1/14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4069" y="477164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686" y="4771648"/>
            <a:ext cx="3262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C129-A50C-F542-8892-A87E660B1A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9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697"/>
            <a:ext cx="8229600" cy="53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01"/>
            <a:ext cx="8229600" cy="350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111" y="4771648"/>
            <a:ext cx="618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B99580A2-E71A-8140-A472-5AD068DC2BDC}" type="datetime1">
              <a:rPr lang="en-US" smtClean="0"/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7543" y="477164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28" y="4771648"/>
            <a:ext cx="3262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C129-A50C-F542-8892-A87E660B1A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817490"/>
            <a:ext cx="9144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tuf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11" y="4624078"/>
            <a:ext cx="1621588" cy="46212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364" y="4519200"/>
            <a:ext cx="9144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creen Shot 2014-10-21 at 10.58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0" y="154698"/>
            <a:ext cx="560993" cy="5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7.png"/><Relationship Id="rId8" Type="http://schemas.openxmlformats.org/officeDocument/2006/relationships/image" Target="../media/image18.jpg"/><Relationship Id="rId9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microsoft.com/office/2007/relationships/hdphoto" Target="../media/hdphoto1.wdp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2495"/>
            <a:ext cx="7772400" cy="1102519"/>
          </a:xfrm>
        </p:spPr>
        <p:txBody>
          <a:bodyPr/>
          <a:lstStyle/>
          <a:p>
            <a:r>
              <a:rPr lang="en-US" dirty="0" smtClean="0"/>
              <a:t>Virtual Machine Usage in Cloud Computing for Amazon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89326"/>
            <a:ext cx="6400800" cy="1314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EE126: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Connor Cunningham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Tufts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12/1/14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“Virtual Machine Usage in Cloud Computing for Amazon”</a:t>
            </a:r>
          </a:p>
          <a:p>
            <a:r>
              <a:rPr lang="en-US" dirty="0" smtClean="0"/>
              <a:t>Connor 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4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Introduction/Overview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Challenges</a:t>
            </a:r>
            <a:r>
              <a:rPr lang="en-US" dirty="0"/>
              <a:t>/</a:t>
            </a:r>
            <a:r>
              <a:rPr lang="en-US" dirty="0" smtClean="0"/>
              <a:t>Future Trends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06701" y="1650994"/>
            <a:ext cx="566777" cy="347623"/>
          </a:xfrm>
          <a:prstGeom prst="rightArrow">
            <a:avLst/>
          </a:prstGeom>
          <a:solidFill>
            <a:srgbClr val="008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4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01"/>
            <a:ext cx="4116138" cy="3509593"/>
          </a:xfrm>
        </p:spPr>
        <p:txBody>
          <a:bodyPr/>
          <a:lstStyle/>
          <a:p>
            <a:r>
              <a:rPr lang="en-US" dirty="0" smtClean="0"/>
              <a:t>Elastic Load Balancing (ELB)</a:t>
            </a:r>
          </a:p>
          <a:p>
            <a:r>
              <a:rPr lang="en-US" dirty="0" smtClean="0"/>
              <a:t>Integrated networking</a:t>
            </a:r>
          </a:p>
          <a:p>
            <a:r>
              <a:rPr lang="en-US" dirty="0" smtClean="0"/>
              <a:t>Instance storage</a:t>
            </a:r>
          </a:p>
          <a:p>
            <a:r>
              <a:rPr lang="en-US" dirty="0" smtClean="0"/>
              <a:t>Migration</a:t>
            </a:r>
            <a:endParaRPr lang="en-US" dirty="0" smtClean="0"/>
          </a:p>
          <a:p>
            <a:r>
              <a:rPr lang="en-US" dirty="0" smtClean="0"/>
              <a:t>Dynamic resource allocation [4]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creenshot-from-2014-10-30-172331-674x5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38" y="895300"/>
            <a:ext cx="4345027" cy="3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-computing-stylized_basic_cloud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67" y="861289"/>
            <a:ext cx="7141827" cy="233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Performance Computing (HPC)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970" y="3260731"/>
            <a:ext cx="8229600" cy="1144163"/>
          </a:xfrm>
        </p:spPr>
        <p:txBody>
          <a:bodyPr/>
          <a:lstStyle/>
          <a:p>
            <a:r>
              <a:rPr lang="en-US" dirty="0" smtClean="0"/>
              <a:t>HPC applications executed in cloud environments [4]</a:t>
            </a:r>
            <a:endParaRPr lang="en-US" dirty="0" smtClean="0"/>
          </a:p>
          <a:p>
            <a:r>
              <a:rPr lang="en-US" dirty="0" smtClean="0"/>
              <a:t>EC2 vs.</a:t>
            </a:r>
            <a:r>
              <a:rPr lang="en-US" dirty="0" smtClean="0"/>
              <a:t>10K node supercomputer</a:t>
            </a:r>
            <a:endParaRPr lang="en-US" dirty="0" smtClean="0"/>
          </a:p>
          <a:p>
            <a:r>
              <a:rPr lang="en-US" dirty="0" smtClean="0"/>
              <a:t>Revealed weaknesses in cloud architecture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Titan_ren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59" y="1339800"/>
            <a:ext cx="4614672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01"/>
            <a:ext cx="4130407" cy="350959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VMs for </a:t>
            </a:r>
            <a:r>
              <a:rPr lang="en-US" b="1" dirty="0" smtClean="0"/>
              <a:t>HPC [5]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1800" b="1" dirty="0" smtClean="0"/>
              <a:t>Opportunity:</a:t>
            </a:r>
            <a:r>
              <a:rPr lang="en-US" sz="1800" dirty="0" smtClean="0"/>
              <a:t> </a:t>
            </a:r>
            <a:r>
              <a:rPr lang="en-US" sz="1800" dirty="0"/>
              <a:t>Convenient 	</a:t>
            </a:r>
            <a:r>
              <a:rPr lang="en-US" sz="1800" dirty="0" smtClean="0"/>
              <a:t>deployment </a:t>
            </a:r>
            <a:r>
              <a:rPr lang="en-US" sz="1800" dirty="0"/>
              <a:t>of scientific applications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smtClean="0"/>
              <a:t>Challenge:</a:t>
            </a:r>
            <a:r>
              <a:rPr lang="en-US" sz="1800" dirty="0" smtClean="0"/>
              <a:t> </a:t>
            </a:r>
            <a:r>
              <a:rPr lang="en-US" sz="1800" dirty="0"/>
              <a:t>High overhead and </a:t>
            </a:r>
            <a:r>
              <a:rPr lang="en-US" sz="1800" dirty="0" smtClean="0"/>
              <a:t>non-	trivial implementation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indent="-457200">
              <a:buAutoNum type="arabicPeriod" startAt="2"/>
            </a:pPr>
            <a:r>
              <a:rPr lang="en-US" b="1" dirty="0" smtClean="0"/>
              <a:t>Large</a:t>
            </a:r>
            <a:r>
              <a:rPr lang="en-US" b="1" dirty="0"/>
              <a:t>-Scale Data </a:t>
            </a:r>
            <a:r>
              <a:rPr lang="en-US" b="1" dirty="0" smtClean="0"/>
              <a:t>Analytics [6]</a:t>
            </a:r>
          </a:p>
          <a:p>
            <a:pPr marL="400050" lvl="1" indent="0">
              <a:buNone/>
            </a:pPr>
            <a:r>
              <a:rPr lang="en-US" b="1" dirty="0" smtClean="0"/>
              <a:t>Opportunity:</a:t>
            </a:r>
            <a:r>
              <a:rPr lang="en-US" dirty="0" smtClean="0"/>
              <a:t> Large scale ad hoc analytics with on-demand resources</a:t>
            </a:r>
          </a:p>
          <a:p>
            <a:pPr marL="400050" lvl="1" indent="0">
              <a:buNone/>
            </a:pPr>
            <a:r>
              <a:rPr lang="en-US" b="1" dirty="0" smtClean="0"/>
              <a:t>Challenge:</a:t>
            </a:r>
            <a:r>
              <a:rPr lang="en-US" dirty="0" smtClean="0"/>
              <a:t> Lack of framework to adapt analysis to cloud</a:t>
            </a:r>
          </a:p>
          <a:p>
            <a:pPr marL="400050" lvl="1" indent="0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ncomms4311-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46" y="1015164"/>
            <a:ext cx="3260554" cy="32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Introduction/Overview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Challenges</a:t>
            </a:r>
            <a:r>
              <a:rPr lang="en-US" dirty="0"/>
              <a:t>/</a:t>
            </a:r>
            <a:r>
              <a:rPr lang="en-US" dirty="0" smtClean="0"/>
              <a:t>Future Trends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06701" y="2029149"/>
            <a:ext cx="566777" cy="347623"/>
          </a:xfrm>
          <a:prstGeom prst="rightArrow">
            <a:avLst/>
          </a:prstGeom>
          <a:solidFill>
            <a:srgbClr val="008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Cloud </a:t>
            </a:r>
            <a:r>
              <a:rPr lang="en-US" dirty="0"/>
              <a:t>Computing provides a simple way to access servers, storage, databases and a broad set of application </a:t>
            </a:r>
            <a:r>
              <a:rPr lang="en-US" dirty="0" smtClean="0"/>
              <a:t>services [1]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Market competition continues to improve capability and usability</a:t>
            </a:r>
          </a:p>
          <a:p>
            <a:r>
              <a:rPr lang="en-US" dirty="0"/>
              <a:t>Varied </a:t>
            </a:r>
            <a:r>
              <a:rPr lang="en-US" dirty="0" smtClean="0"/>
              <a:t>customer base introduces range new applications for cloud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clouds-clip-art-RcGx8e7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" y="1738549"/>
            <a:ext cx="2166311" cy="1552525"/>
          </a:xfrm>
          <a:prstGeom prst="rect">
            <a:avLst/>
          </a:prstGeom>
        </p:spPr>
      </p:pic>
      <p:pic>
        <p:nvPicPr>
          <p:cNvPr id="8" name="Picture 7" descr="clouds-clip-art-RcGx8e7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73" y="1738549"/>
            <a:ext cx="2166311" cy="1552525"/>
          </a:xfrm>
          <a:prstGeom prst="rect">
            <a:avLst/>
          </a:prstGeom>
        </p:spPr>
      </p:pic>
      <p:pic>
        <p:nvPicPr>
          <p:cNvPr id="9" name="Picture 8" descr="aw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93" y="1681469"/>
            <a:ext cx="1797979" cy="17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1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[1] Unknown Author (2014, January 1). What is Cloud Computing? Retrieved November 30, </a:t>
            </a:r>
          </a:p>
          <a:p>
            <a:pPr marL="0" indent="0">
              <a:buNone/>
            </a:pPr>
            <a:r>
              <a:rPr lang="en-US" sz="1100" dirty="0" smtClean="0"/>
              <a:t>	2014</a:t>
            </a:r>
            <a:r>
              <a:rPr lang="en-US" sz="1100" dirty="0"/>
              <a:t>, from http://</a:t>
            </a:r>
            <a:r>
              <a:rPr lang="en-US" sz="1100" dirty="0" err="1"/>
              <a:t>aws.amazon.com</a:t>
            </a:r>
            <a:r>
              <a:rPr lang="en-US" sz="1100" dirty="0"/>
              <a:t>/what-is-cloud-computing/</a:t>
            </a:r>
          </a:p>
          <a:p>
            <a:pPr marL="0" indent="0">
              <a:buNone/>
            </a:pPr>
            <a:r>
              <a:rPr lang="en-US" sz="1100" dirty="0"/>
              <a:t>[2] Kirsch, B. (2014, October 1). What is a Virtual Machine? Retrieved November 30, 2014, </a:t>
            </a:r>
          </a:p>
          <a:p>
            <a:pPr marL="0" indent="0">
              <a:buNone/>
            </a:pPr>
            <a:r>
              <a:rPr lang="en-US" sz="1100" dirty="0" smtClean="0"/>
              <a:t>	from </a:t>
            </a:r>
            <a:r>
              <a:rPr lang="en-US" sz="1100" dirty="0"/>
              <a:t>http://</a:t>
            </a:r>
            <a:r>
              <a:rPr lang="en-US" sz="1100" dirty="0" err="1"/>
              <a:t>searchservervirtualization.techtarget.com</a:t>
            </a:r>
            <a:r>
              <a:rPr lang="en-US" sz="1100" dirty="0"/>
              <a:t>/definition/virtual-machine</a:t>
            </a:r>
          </a:p>
          <a:p>
            <a:pPr marL="0" indent="0">
              <a:buNone/>
            </a:pPr>
            <a:r>
              <a:rPr lang="en-US" sz="1100" dirty="0"/>
              <a:t>[3] </a:t>
            </a:r>
            <a:r>
              <a:rPr lang="en-US" sz="1100" dirty="0" err="1"/>
              <a:t>Narayanam</a:t>
            </a:r>
            <a:r>
              <a:rPr lang="en-US" sz="1100" dirty="0"/>
              <a:t>, J. (2013, December 9). Ten Features that make Google Compute Engine </a:t>
            </a:r>
          </a:p>
          <a:p>
            <a:pPr marL="0" indent="0">
              <a:buNone/>
            </a:pPr>
            <a:r>
              <a:rPr lang="en-US" sz="1100" dirty="0" smtClean="0"/>
              <a:t>	(</a:t>
            </a:r>
            <a:r>
              <a:rPr lang="en-US" sz="1100" dirty="0"/>
              <a:t>GCE) better than AWS. Retrieved December 1, 2014, from http://</a:t>
            </a:r>
            <a:r>
              <a:rPr lang="en-US" sz="1100" dirty="0" err="1"/>
              <a:t>yourstory.com</a:t>
            </a:r>
            <a:r>
              <a:rPr lang="en-US" sz="1100" dirty="0"/>
              <a:t>/2013/12/</a:t>
            </a:r>
            <a:r>
              <a:rPr lang="en-US" sz="1100" dirty="0" err="1"/>
              <a:t>google</a:t>
            </a:r>
            <a:r>
              <a:rPr lang="en-US" sz="1100" dirty="0"/>
              <a:t>-compute-engine-</a:t>
            </a:r>
            <a:r>
              <a:rPr lang="en-US" sz="1100" dirty="0" smtClean="0"/>
              <a:t>better</a:t>
            </a:r>
            <a:br>
              <a:rPr lang="en-US" sz="1100" dirty="0" smtClean="0"/>
            </a:br>
            <a:r>
              <a:rPr lang="en-US" sz="1100" dirty="0" smtClean="0"/>
              <a:t>	-than</a:t>
            </a:r>
            <a:r>
              <a:rPr lang="en-US" sz="1100" dirty="0"/>
              <a:t>-</a:t>
            </a:r>
            <a:r>
              <a:rPr lang="en-US" sz="1100" dirty="0" err="1"/>
              <a:t>aws</a:t>
            </a:r>
            <a:r>
              <a:rPr lang="en-US" sz="1100" dirty="0"/>
              <a:t>/</a:t>
            </a:r>
          </a:p>
          <a:p>
            <a:pPr marL="0" indent="0">
              <a:buNone/>
            </a:pPr>
            <a:r>
              <a:rPr lang="en-US" sz="1100" dirty="0"/>
              <a:t>[4] Jackson, K.R.; </a:t>
            </a:r>
            <a:r>
              <a:rPr lang="en-US" sz="1100" dirty="0" err="1"/>
              <a:t>Ramakrishnan</a:t>
            </a:r>
            <a:r>
              <a:rPr lang="en-US" sz="1100" dirty="0"/>
              <a:t>, L.; </a:t>
            </a:r>
            <a:r>
              <a:rPr lang="en-US" sz="1100" dirty="0" err="1"/>
              <a:t>Muriki</a:t>
            </a:r>
            <a:r>
              <a:rPr lang="en-US" sz="1100" dirty="0"/>
              <a:t>, K.; Canon, S.; </a:t>
            </a:r>
            <a:r>
              <a:rPr lang="en-US" sz="1100" dirty="0" err="1"/>
              <a:t>Cholia</a:t>
            </a:r>
            <a:r>
              <a:rPr lang="en-US" sz="1100" dirty="0"/>
              <a:t>, S.; </a:t>
            </a:r>
            <a:r>
              <a:rPr lang="en-US" sz="1100" dirty="0" err="1"/>
              <a:t>Shalf</a:t>
            </a:r>
            <a:r>
              <a:rPr lang="en-US" sz="1100" dirty="0"/>
              <a:t>, J.; Wasserman, </a:t>
            </a:r>
            <a:r>
              <a:rPr lang="en-US" sz="1100" dirty="0" smtClean="0"/>
              <a:t>Harvey </a:t>
            </a:r>
            <a:r>
              <a:rPr lang="en-US" sz="1100" dirty="0"/>
              <a:t>J.; Wright, N.J. (2010,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November </a:t>
            </a:r>
            <a:r>
              <a:rPr lang="en-US" sz="1100" dirty="0"/>
              <a:t>30) Performance Analysis of High </a:t>
            </a:r>
            <a:r>
              <a:rPr lang="en-US" sz="1100" dirty="0" smtClean="0"/>
              <a:t>Performance </a:t>
            </a:r>
            <a:r>
              <a:rPr lang="en-US" sz="1100" dirty="0"/>
              <a:t>Computing Applications on the Amazon Web Services Cloud. </a:t>
            </a:r>
            <a:r>
              <a:rPr lang="en-US" sz="1100" dirty="0" smtClean="0"/>
              <a:t>	Cloud Computing </a:t>
            </a:r>
            <a:r>
              <a:rPr lang="en-US" sz="1100" dirty="0"/>
              <a:t>Technology and Science (</a:t>
            </a:r>
            <a:r>
              <a:rPr lang="en-US" sz="1100" dirty="0" err="1"/>
              <a:t>CloudCom</a:t>
            </a:r>
            <a:r>
              <a:rPr lang="en-US" sz="1100" dirty="0"/>
              <a:t>), 2010 IEEE Second International </a:t>
            </a:r>
            <a:r>
              <a:rPr lang="en-US" sz="1100" dirty="0" smtClean="0"/>
              <a:t>Conference </a:t>
            </a:r>
            <a:r>
              <a:rPr lang="en-US" sz="1100" dirty="0"/>
              <a:t>on , vol., no., pp</a:t>
            </a:r>
            <a:r>
              <a:rPr lang="en-US" sz="1100" dirty="0" smtClean="0"/>
              <a:t>.	159,168</a:t>
            </a:r>
            <a:r>
              <a:rPr lang="en-US" sz="1100" dirty="0"/>
              <a:t>. </a:t>
            </a:r>
            <a:r>
              <a:rPr lang="en-US" sz="1100" dirty="0" err="1"/>
              <a:t>doi</a:t>
            </a:r>
            <a:r>
              <a:rPr lang="en-US" sz="1100" dirty="0"/>
              <a:t>: 10.1109/CloudCom.2010.69</a:t>
            </a:r>
          </a:p>
          <a:p>
            <a:pPr marL="0" indent="0">
              <a:buNone/>
            </a:pPr>
            <a:r>
              <a:rPr lang="en-US" sz="1100" dirty="0"/>
              <a:t>[5] </a:t>
            </a:r>
            <a:r>
              <a:rPr lang="en-US" sz="1100" dirty="0" err="1"/>
              <a:t>Minarolli</a:t>
            </a:r>
            <a:r>
              <a:rPr lang="en-US" sz="1100" dirty="0"/>
              <a:t>, D.; </a:t>
            </a:r>
            <a:r>
              <a:rPr lang="en-US" sz="1100" dirty="0" err="1"/>
              <a:t>Freisleben</a:t>
            </a:r>
            <a:r>
              <a:rPr lang="en-US" sz="1100" dirty="0"/>
              <a:t>, B. (2011, June 28). Utility-based resource allocation for virtual </a:t>
            </a:r>
          </a:p>
          <a:p>
            <a:pPr marL="0" indent="0">
              <a:buNone/>
            </a:pPr>
            <a:r>
              <a:rPr lang="en-US" sz="1100" dirty="0" smtClean="0"/>
              <a:t>	machines </a:t>
            </a:r>
            <a:r>
              <a:rPr lang="en-US" sz="1100" dirty="0"/>
              <a:t>in Cloud computing. Computers and Communications (ISCC), 2011 IEEE </a:t>
            </a:r>
            <a:r>
              <a:rPr lang="en-US" sz="1100" dirty="0" smtClean="0"/>
              <a:t>Symposium </a:t>
            </a:r>
            <a:r>
              <a:rPr lang="en-US" sz="1100" dirty="0"/>
              <a:t>on , vol., no., pp</a:t>
            </a:r>
            <a:r>
              <a:rPr lang="en-US" sz="1100" dirty="0" smtClean="0"/>
              <a:t>.	410,417</a:t>
            </a:r>
            <a:r>
              <a:rPr lang="en-US" sz="1100" dirty="0"/>
              <a:t>. </a:t>
            </a:r>
            <a:r>
              <a:rPr lang="en-US" sz="1100" dirty="0" err="1"/>
              <a:t>doi</a:t>
            </a:r>
            <a:r>
              <a:rPr lang="en-US" sz="1100" dirty="0"/>
              <a:t>: 10.1109/ISCC.2011.5983872</a:t>
            </a:r>
          </a:p>
          <a:p>
            <a:pPr marL="0" indent="0">
              <a:buNone/>
            </a:pPr>
            <a:r>
              <a:rPr lang="en-US" sz="1100" dirty="0"/>
              <a:t>[6] </a:t>
            </a:r>
            <a:r>
              <a:rPr lang="en-US" sz="1100" dirty="0" err="1"/>
              <a:t>Simao</a:t>
            </a:r>
            <a:r>
              <a:rPr lang="en-US" sz="1100" dirty="0"/>
              <a:t>, J.; Singer, J.; </a:t>
            </a:r>
            <a:r>
              <a:rPr lang="en-US" sz="1100" dirty="0" err="1"/>
              <a:t>Veiga</a:t>
            </a:r>
            <a:r>
              <a:rPr lang="en-US" sz="1100" dirty="0"/>
              <a:t>, L., "A Comparative Look at Adaptive Memory Management in </a:t>
            </a:r>
          </a:p>
          <a:p>
            <a:pPr marL="0" indent="0">
              <a:buNone/>
            </a:pPr>
            <a:r>
              <a:rPr lang="en-US" sz="1100" dirty="0" smtClean="0"/>
              <a:t>	Virtual </a:t>
            </a:r>
            <a:r>
              <a:rPr lang="en-US" sz="1100" dirty="0"/>
              <a:t>Machines," Cloud Computing Technology and Science (</a:t>
            </a:r>
            <a:r>
              <a:rPr lang="en-US" sz="1100" dirty="0" err="1"/>
              <a:t>CloudCom</a:t>
            </a:r>
            <a:r>
              <a:rPr lang="en-US" sz="1100" dirty="0"/>
              <a:t>), 2013 IEEE </a:t>
            </a:r>
            <a:r>
              <a:rPr lang="en-US" sz="1100" dirty="0" smtClean="0"/>
              <a:t>5th </a:t>
            </a:r>
            <a:r>
              <a:rPr lang="en-US" sz="1100" dirty="0"/>
              <a:t>International Conference on , </a:t>
            </a:r>
            <a:r>
              <a:rPr lang="en-US" sz="1100" dirty="0" smtClean="0"/>
              <a:t>	vol</a:t>
            </a:r>
            <a:r>
              <a:rPr lang="en-US" sz="1100" dirty="0"/>
              <a:t>.1, no., pp.452,457, 2-5 Dec. </a:t>
            </a:r>
            <a:r>
              <a:rPr lang="en-US" sz="1100" dirty="0" smtClean="0"/>
              <a:t>2013 </a:t>
            </a:r>
            <a:r>
              <a:rPr lang="en-US" sz="1100" dirty="0" err="1" smtClean="0"/>
              <a:t>doi</a:t>
            </a:r>
            <a:r>
              <a:rPr lang="en-US" sz="1100" dirty="0"/>
              <a:t>: 10.1109/CloudCom.2013.66</a:t>
            </a:r>
            <a:endParaRPr lang="en-US" sz="11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Introduction/Overview</a:t>
            </a:r>
          </a:p>
          <a:p>
            <a:r>
              <a:rPr lang="en-US" dirty="0"/>
              <a:t>Methods</a:t>
            </a:r>
          </a:p>
          <a:p>
            <a:r>
              <a:rPr lang="en-US" dirty="0" smtClean="0"/>
              <a:t>Challenges/Future </a:t>
            </a:r>
            <a:r>
              <a:rPr lang="en-US" dirty="0"/>
              <a:t>Trends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06701" y="944629"/>
            <a:ext cx="566777" cy="347623"/>
          </a:xfrm>
          <a:prstGeom prst="rightArrow">
            <a:avLst/>
          </a:prstGeom>
          <a:solidFill>
            <a:srgbClr val="008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5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louds-clip-art-RcGx8e7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14" y="1043243"/>
            <a:ext cx="1664561" cy="1192937"/>
          </a:xfrm>
          <a:prstGeom prst="rect">
            <a:avLst/>
          </a:prstGeom>
        </p:spPr>
      </p:pic>
      <p:pic>
        <p:nvPicPr>
          <p:cNvPr id="38" name="Picture 37" descr="clouds-clip-art-RcGx8e7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6" y="1043243"/>
            <a:ext cx="1664561" cy="119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AmazonWebservices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70" y="1965293"/>
            <a:ext cx="2347110" cy="938844"/>
          </a:xfrm>
          <a:prstGeom prst="rect">
            <a:avLst/>
          </a:prstGeom>
        </p:spPr>
      </p:pic>
      <p:pic>
        <p:nvPicPr>
          <p:cNvPr id="9" name="Picture 8" descr="Amazon.com-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97" y="1043243"/>
            <a:ext cx="2203724" cy="446621"/>
          </a:xfrm>
          <a:prstGeom prst="rect">
            <a:avLst/>
          </a:prstGeom>
        </p:spPr>
      </p:pic>
      <p:pic>
        <p:nvPicPr>
          <p:cNvPr id="10" name="Picture 9" descr="Audible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6" y="2201228"/>
            <a:ext cx="1768702" cy="566295"/>
          </a:xfrm>
          <a:prstGeom prst="rect">
            <a:avLst/>
          </a:prstGeom>
        </p:spPr>
      </p:pic>
      <p:pic>
        <p:nvPicPr>
          <p:cNvPr id="11" name="Picture 10" descr="Zappos_logo_colo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47" y="2201228"/>
            <a:ext cx="1583128" cy="70290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791262" y="1556046"/>
            <a:ext cx="1381675" cy="645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>
            <a:off x="4541225" y="1556046"/>
            <a:ext cx="0" cy="409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20180" y="1556046"/>
            <a:ext cx="1381675" cy="645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&quot;No&quot; Symbol 22"/>
          <p:cNvSpPr/>
          <p:nvPr/>
        </p:nvSpPr>
        <p:spPr>
          <a:xfrm>
            <a:off x="1277003" y="2160172"/>
            <a:ext cx="746662" cy="743965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6921211" y="2201228"/>
            <a:ext cx="746662" cy="743965"/>
          </a:xfrm>
          <a:prstGeom prst="noSmok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 descr="Screen Shot 2014-11-29 at 4.40.49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14219" r="21892" b="14610"/>
          <a:stretch/>
        </p:blipFill>
        <p:spPr>
          <a:xfrm>
            <a:off x="781686" y="3345920"/>
            <a:ext cx="669114" cy="839895"/>
          </a:xfrm>
          <a:prstGeom prst="rect">
            <a:avLst/>
          </a:prstGeom>
        </p:spPr>
      </p:pic>
      <p:pic>
        <p:nvPicPr>
          <p:cNvPr id="27" name="Picture 26" descr="Screen Shot 2014-11-29 at 4.43.26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t="8630" r="16619" b="7229"/>
          <a:stretch/>
        </p:blipFill>
        <p:spPr>
          <a:xfrm>
            <a:off x="1693438" y="3345920"/>
            <a:ext cx="660454" cy="1095903"/>
          </a:xfrm>
          <a:prstGeom prst="rect">
            <a:avLst/>
          </a:prstGeom>
        </p:spPr>
      </p:pic>
      <p:pic>
        <p:nvPicPr>
          <p:cNvPr id="28" name="Picture 27" descr="Screen Shot 2014-11-29 at 4.41.0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11" y="3345920"/>
            <a:ext cx="928568" cy="939060"/>
          </a:xfrm>
          <a:prstGeom prst="rect">
            <a:avLst/>
          </a:prstGeom>
        </p:spPr>
      </p:pic>
      <p:pic>
        <p:nvPicPr>
          <p:cNvPr id="29" name="Picture 28" descr="Screen Shot 2014-11-29 at 4.40.2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61" y="3345920"/>
            <a:ext cx="985328" cy="950856"/>
          </a:xfrm>
          <a:prstGeom prst="rect">
            <a:avLst/>
          </a:prstGeom>
        </p:spPr>
      </p:pic>
      <p:pic>
        <p:nvPicPr>
          <p:cNvPr id="30" name="Picture 29" descr="Screen Shot 2014-11-29 at 4.41.40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38" y="3265739"/>
            <a:ext cx="920173" cy="1031037"/>
          </a:xfrm>
          <a:prstGeom prst="rect">
            <a:avLst/>
          </a:prstGeom>
        </p:spPr>
      </p:pic>
      <p:pic>
        <p:nvPicPr>
          <p:cNvPr id="31" name="Picture 30" descr="Screen Shot 2014-11-29 at 4.42.04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30" y="3330082"/>
            <a:ext cx="822681" cy="954898"/>
          </a:xfrm>
          <a:prstGeom prst="rect">
            <a:avLst/>
          </a:prstGeom>
        </p:spPr>
      </p:pic>
      <p:pic>
        <p:nvPicPr>
          <p:cNvPr id="32" name="Picture 31" descr="Screen Shot 2014-11-29 at 4.41.10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21" y="3330082"/>
            <a:ext cx="932303" cy="954634"/>
          </a:xfrm>
          <a:prstGeom prst="rect">
            <a:avLst/>
          </a:prstGeom>
        </p:spPr>
      </p:pic>
      <p:sp>
        <p:nvSpPr>
          <p:cNvPr id="33" name="Left Brace 32"/>
          <p:cNvSpPr/>
          <p:nvPr/>
        </p:nvSpPr>
        <p:spPr>
          <a:xfrm rot="5400000">
            <a:off x="4285821" y="-689851"/>
            <a:ext cx="573167" cy="7765615"/>
          </a:xfrm>
          <a:prstGeom prst="leftBrace">
            <a:avLst>
              <a:gd name="adj1" fmla="val 8510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86 -0.10497 " pathEditMode="relative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356"/>
            <a:ext cx="8229600" cy="3509593"/>
          </a:xfrm>
        </p:spPr>
        <p:txBody>
          <a:bodyPr/>
          <a:lstStyle/>
          <a:p>
            <a:r>
              <a:rPr lang="en-US" dirty="0" smtClean="0"/>
              <a:t>On-</a:t>
            </a:r>
            <a:r>
              <a:rPr lang="en-US" dirty="0"/>
              <a:t>demand delivery of IT resources and applications via the Internet with pay-as-you-go </a:t>
            </a:r>
            <a:r>
              <a:rPr lang="en-US" dirty="0" smtClean="0"/>
              <a:t>pricing</a:t>
            </a:r>
            <a:r>
              <a:rPr lang="en-US" dirty="0"/>
              <a:t> </a:t>
            </a:r>
            <a:r>
              <a:rPr lang="en-US" dirty="0" smtClean="0"/>
              <a:t>[1]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clouds-clip-art-RcGx8e7c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5" y="2138113"/>
            <a:ext cx="2166311" cy="1552525"/>
          </a:xfrm>
          <a:prstGeom prst="rect">
            <a:avLst/>
          </a:prstGeom>
        </p:spPr>
      </p:pic>
      <p:pic>
        <p:nvPicPr>
          <p:cNvPr id="9" name="Picture 8" descr="database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81" y="1475757"/>
            <a:ext cx="943732" cy="943732"/>
          </a:xfrm>
          <a:prstGeom prst="rect">
            <a:avLst/>
          </a:prstGeom>
        </p:spPr>
      </p:pic>
      <p:pic>
        <p:nvPicPr>
          <p:cNvPr id="11" name="Picture 10" descr="cpu_1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13" y="2419489"/>
            <a:ext cx="664444" cy="647623"/>
          </a:xfrm>
          <a:prstGeom prst="rect">
            <a:avLst/>
          </a:prstGeom>
        </p:spPr>
      </p:pic>
      <p:pic>
        <p:nvPicPr>
          <p:cNvPr id="12" name="Picture 11" descr="cpu_1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46" y="2571889"/>
            <a:ext cx="664444" cy="647623"/>
          </a:xfrm>
          <a:prstGeom prst="rect">
            <a:avLst/>
          </a:prstGeom>
        </p:spPr>
      </p:pic>
      <p:pic>
        <p:nvPicPr>
          <p:cNvPr id="13" name="Picture 12" descr="cpu_1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12" y="2783570"/>
            <a:ext cx="664444" cy="647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826581" y="3464652"/>
            <a:ext cx="1164576" cy="760855"/>
            <a:chOff x="6826581" y="3464652"/>
            <a:chExt cx="1164576" cy="760855"/>
          </a:xfrm>
        </p:grpSpPr>
        <p:pic>
          <p:nvPicPr>
            <p:cNvPr id="15" name="Picture 14" descr="cloud-computing-stylized_basic_cloud.png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581" y="3464652"/>
              <a:ext cx="1164576" cy="760855"/>
            </a:xfrm>
            <a:prstGeom prst="rect">
              <a:avLst/>
            </a:prstGeom>
          </p:spPr>
        </p:pic>
        <p:pic>
          <p:nvPicPr>
            <p:cNvPr id="16" name="Picture 15" descr="ethernet_318-11109.jp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8" t="35797" r="35629" b="36003"/>
            <a:stretch/>
          </p:blipFill>
          <p:spPr>
            <a:xfrm>
              <a:off x="7253280" y="3768056"/>
              <a:ext cx="328998" cy="324834"/>
            </a:xfrm>
            <a:prstGeom prst="round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flipV="1">
            <a:off x="5552154" y="2138113"/>
            <a:ext cx="1109527" cy="339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655266" y="2902759"/>
            <a:ext cx="1762513" cy="116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7054" y="3411590"/>
            <a:ext cx="1109527" cy="339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people-clipart-clip_art_toilet_m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7261" y="1916357"/>
            <a:ext cx="386455" cy="998019"/>
          </a:xfrm>
          <a:prstGeom prst="rect">
            <a:avLst/>
          </a:prstGeom>
        </p:spPr>
      </p:pic>
      <p:pic>
        <p:nvPicPr>
          <p:cNvPr id="19" name="Picture 18" descr="people-clipart-clip_art_toilet_m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7520" y="2453361"/>
            <a:ext cx="386455" cy="998019"/>
          </a:xfrm>
          <a:prstGeom prst="rect">
            <a:avLst/>
          </a:prstGeom>
        </p:spPr>
      </p:pic>
      <p:pic>
        <p:nvPicPr>
          <p:cNvPr id="21" name="Picture 20" descr="people-clipart-clip_art_toilet_m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0366" y="2902759"/>
            <a:ext cx="386455" cy="998019"/>
          </a:xfrm>
          <a:prstGeom prst="rect">
            <a:avLst/>
          </a:prstGeom>
        </p:spPr>
      </p:pic>
      <p:pic>
        <p:nvPicPr>
          <p:cNvPr id="26" name="Picture 25" descr="people-clipart-clip_art_toilet_men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512" y="2284560"/>
            <a:ext cx="386455" cy="99801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2153975" y="2210161"/>
            <a:ext cx="1334980" cy="209328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25795" y="2914376"/>
            <a:ext cx="941780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032595" y="3434236"/>
            <a:ext cx="1334980" cy="209328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0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Virtual Machines (VMs)?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operating system or </a:t>
            </a:r>
            <a:r>
              <a:rPr lang="en-US" dirty="0"/>
              <a:t>application environment that is installed on software which imitates dedicated </a:t>
            </a:r>
            <a:r>
              <a:rPr lang="en-US" dirty="0" smtClean="0"/>
              <a:t>hardware [2]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people-clipart-clip_art_toilet_m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323" y="3131327"/>
            <a:ext cx="422368" cy="1090765"/>
          </a:xfrm>
          <a:prstGeom prst="rect">
            <a:avLst/>
          </a:prstGeom>
        </p:spPr>
      </p:pic>
      <p:pic>
        <p:nvPicPr>
          <p:cNvPr id="11" name="Picture 10" descr="people-clipart-clip_art_toilet_m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323" y="1660133"/>
            <a:ext cx="422368" cy="1090765"/>
          </a:xfrm>
          <a:prstGeom prst="rect">
            <a:avLst/>
          </a:prstGeom>
        </p:spPr>
      </p:pic>
      <p:pic>
        <p:nvPicPr>
          <p:cNvPr id="12" name="Picture 11" descr="computer-clipart-niE74xMi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9" y="3281748"/>
            <a:ext cx="890164" cy="886996"/>
          </a:xfrm>
          <a:prstGeom prst="rect">
            <a:avLst/>
          </a:prstGeom>
        </p:spPr>
      </p:pic>
      <p:pic>
        <p:nvPicPr>
          <p:cNvPr id="13" name="Picture 12" descr="computer-clipart-niE74xMi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09" y="1776618"/>
            <a:ext cx="890164" cy="886996"/>
          </a:xfrm>
          <a:prstGeom prst="rect">
            <a:avLst/>
          </a:prstGeom>
        </p:spPr>
      </p:pic>
      <p:pic>
        <p:nvPicPr>
          <p:cNvPr id="14" name="Picture 13" descr="database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1" y="1475757"/>
            <a:ext cx="943732" cy="943732"/>
          </a:xfrm>
          <a:prstGeom prst="rect">
            <a:avLst/>
          </a:prstGeom>
        </p:spPr>
      </p:pic>
      <p:pic>
        <p:nvPicPr>
          <p:cNvPr id="15" name="Picture 14" descr="cpu_1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13" y="2419489"/>
            <a:ext cx="664444" cy="647623"/>
          </a:xfrm>
          <a:prstGeom prst="rect">
            <a:avLst/>
          </a:prstGeom>
        </p:spPr>
      </p:pic>
      <p:pic>
        <p:nvPicPr>
          <p:cNvPr id="16" name="Picture 15" descr="cpu_1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46" y="2571889"/>
            <a:ext cx="664444" cy="647623"/>
          </a:xfrm>
          <a:prstGeom prst="rect">
            <a:avLst/>
          </a:prstGeom>
        </p:spPr>
      </p:pic>
      <p:pic>
        <p:nvPicPr>
          <p:cNvPr id="17" name="Picture 16" descr="cpu_1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5" b="100000" l="0" r="98418">
                        <a14:foregroundMark x1="45253" y1="33442" x2="45253" y2="3344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12" y="2783570"/>
            <a:ext cx="664444" cy="64762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683881" y="3464652"/>
            <a:ext cx="1164576" cy="760855"/>
            <a:chOff x="6826581" y="3464652"/>
            <a:chExt cx="1164576" cy="760855"/>
          </a:xfrm>
        </p:grpSpPr>
        <p:pic>
          <p:nvPicPr>
            <p:cNvPr id="19" name="Picture 18" descr="cloud-computing-stylized_basic_cloud.png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581" y="3464652"/>
              <a:ext cx="1164576" cy="760855"/>
            </a:xfrm>
            <a:prstGeom prst="rect">
              <a:avLst/>
            </a:prstGeom>
          </p:spPr>
        </p:pic>
        <p:pic>
          <p:nvPicPr>
            <p:cNvPr id="20" name="Picture 19" descr="ethernet_318-11109.jpg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8" t="35797" r="35629" b="36003"/>
            <a:stretch/>
          </p:blipFill>
          <p:spPr>
            <a:xfrm>
              <a:off x="7253280" y="3768056"/>
              <a:ext cx="328998" cy="324834"/>
            </a:xfrm>
            <a:prstGeom prst="round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>
          <a:xfrm>
            <a:off x="2176075" y="2140524"/>
            <a:ext cx="1655249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76075" y="3676158"/>
            <a:ext cx="1655249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3732" y="1886224"/>
            <a:ext cx="1593158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63732" y="2019227"/>
            <a:ext cx="2427917" cy="764343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63732" y="2140524"/>
            <a:ext cx="1820149" cy="1448421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63732" y="2083444"/>
            <a:ext cx="1593158" cy="144842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863732" y="3102787"/>
            <a:ext cx="2470276" cy="609046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63732" y="3910390"/>
            <a:ext cx="1735852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0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1-30 at 6.31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" b="5670"/>
          <a:stretch/>
        </p:blipFill>
        <p:spPr>
          <a:xfrm>
            <a:off x="1376316" y="1007247"/>
            <a:ext cx="6050901" cy="335228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071625" y="870483"/>
            <a:ext cx="2918088" cy="3588944"/>
            <a:chOff x="6071625" y="870483"/>
            <a:chExt cx="2918088" cy="3588944"/>
          </a:xfrm>
        </p:grpSpPr>
        <p:pic>
          <p:nvPicPr>
            <p:cNvPr id="11" name="Picture 10" descr="Screen Shot 2014-11-30 at 6.33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6" t="6103" r="27189" b="10941"/>
            <a:stretch/>
          </p:blipFill>
          <p:spPr>
            <a:xfrm>
              <a:off x="6192484" y="924128"/>
              <a:ext cx="2640265" cy="3114327"/>
            </a:xfrm>
            <a:prstGeom prst="rect">
              <a:avLst/>
            </a:prstGeom>
          </p:spPr>
        </p:pic>
        <p:sp>
          <p:nvSpPr>
            <p:cNvPr id="13" name="Oval Callout 12"/>
            <p:cNvSpPr/>
            <p:nvPr/>
          </p:nvSpPr>
          <p:spPr>
            <a:xfrm rot="5400000">
              <a:off x="5736197" y="1205911"/>
              <a:ext cx="3588944" cy="2918088"/>
            </a:xfrm>
            <a:prstGeom prst="wedgeEllipseCallout">
              <a:avLst>
                <a:gd name="adj1" fmla="val -14669"/>
                <a:gd name="adj2" fmla="val 76375"/>
              </a:avLst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Amazon’s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6935E-6 -3.99877E-6 L -0.14995 -3.99877E-6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Introduction/Overview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Challenges</a:t>
            </a:r>
            <a:r>
              <a:rPr lang="en-US" dirty="0"/>
              <a:t>/</a:t>
            </a:r>
            <a:r>
              <a:rPr lang="en-US" dirty="0" smtClean="0"/>
              <a:t>Future Trends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06701" y="1287109"/>
            <a:ext cx="566777" cy="347623"/>
          </a:xfrm>
          <a:prstGeom prst="rightArrow">
            <a:avLst/>
          </a:prstGeom>
          <a:solidFill>
            <a:srgbClr val="008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Compute Cloud (EC2)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Web service </a:t>
            </a:r>
            <a:r>
              <a:rPr lang="en-US" sz="1900" dirty="0"/>
              <a:t>that provides resizable compute capacity in the </a:t>
            </a:r>
            <a:r>
              <a:rPr lang="en-US" sz="1900" dirty="0" smtClean="0"/>
              <a:t>cloud [1]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Shot 2014-12-01 at 11.10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8184" r="23289" b="5253"/>
          <a:stretch/>
        </p:blipFill>
        <p:spPr>
          <a:xfrm>
            <a:off x="667526" y="2048951"/>
            <a:ext cx="2261529" cy="2305998"/>
          </a:xfrm>
          <a:prstGeom prst="rect">
            <a:avLst/>
          </a:prstGeom>
        </p:spPr>
      </p:pic>
      <p:pic>
        <p:nvPicPr>
          <p:cNvPr id="9" name="Picture 8" descr="205-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09" y="1384206"/>
            <a:ext cx="4425745" cy="29186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89203" y="2597169"/>
            <a:ext cx="849028" cy="442375"/>
          </a:xfrm>
          <a:prstGeom prst="rightArrow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pu_amazon_ec2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2" y="1142646"/>
            <a:ext cx="2437773" cy="9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AWS vs. Google Cloud Platform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12/1/14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“Virtual Machine Usage in Cloud Computing for Amazon”</a:t>
            </a:r>
          </a:p>
          <a:p>
            <a:r>
              <a:rPr lang="en-US" dirty="0"/>
              <a:t>Connor </a:t>
            </a:r>
            <a:r>
              <a:rPr lang="en-US" dirty="0" smtClean="0"/>
              <a:t>Cunningham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2C129-A50C-F542-8892-A87E660B1A7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gcp-liv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47" y="984642"/>
            <a:ext cx="2052702" cy="1111880"/>
          </a:xfrm>
          <a:prstGeom prst="rect">
            <a:avLst/>
          </a:prstGeom>
        </p:spPr>
      </p:pic>
      <p:pic>
        <p:nvPicPr>
          <p:cNvPr id="9" name="Picture 8" descr="AmazonWebservices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47" y="984642"/>
            <a:ext cx="2454225" cy="9816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4573338" y="1094779"/>
            <a:ext cx="21404" cy="321480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111" y="2096522"/>
            <a:ext cx="3878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Persistent disks across VMs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network throughput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Highly efficient APIs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Live VM migration for maintenance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international distribution [3]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29463" y="2099267"/>
            <a:ext cx="375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EBS attached to one VM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Lower network throughput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Less efficient APIs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Forced EC2 instance reboots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Widespread geographical distribution [3]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6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uf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Tufts.potx</Template>
  <TotalTime>1353</TotalTime>
  <Words>1032</Words>
  <Application>Microsoft Macintosh PowerPoint</Application>
  <PresentationFormat>On-screen Show (16:9)</PresentationFormat>
  <Paragraphs>196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Tufts</vt:lpstr>
      <vt:lpstr>Virtual Machine Usage in Cloud Computing for Amazon</vt:lpstr>
      <vt:lpstr>Outline</vt:lpstr>
      <vt:lpstr>Introduction</vt:lpstr>
      <vt:lpstr>What is Cloud Computing?</vt:lpstr>
      <vt:lpstr>What are Virtual Machines (VMs)?</vt:lpstr>
      <vt:lpstr>Amazon’s Cloud</vt:lpstr>
      <vt:lpstr>Outline</vt:lpstr>
      <vt:lpstr>Elastic Compute Cloud (EC2) </vt:lpstr>
      <vt:lpstr>AWS vs. Google Cloud Platform</vt:lpstr>
      <vt:lpstr>Outline</vt:lpstr>
      <vt:lpstr>Optimization</vt:lpstr>
      <vt:lpstr>High Performance Computing (HPC)</vt:lpstr>
      <vt:lpstr>Future Trends</vt:lpstr>
      <vt:lpstr>Outline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Cunningham</dc:creator>
  <cp:lastModifiedBy>Connor Cunningham</cp:lastModifiedBy>
  <cp:revision>71</cp:revision>
  <dcterms:created xsi:type="dcterms:W3CDTF">2014-10-22T02:30:40Z</dcterms:created>
  <dcterms:modified xsi:type="dcterms:W3CDTF">2014-12-01T18:32:13Z</dcterms:modified>
</cp:coreProperties>
</file>